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17" r:id="rId4"/>
  </p:sldMasterIdLst>
  <p:notesMasterIdLst>
    <p:notesMasterId r:id="rId36"/>
  </p:notesMasterIdLst>
  <p:sldIdLst>
    <p:sldId id="302" r:id="rId5"/>
    <p:sldId id="341" r:id="rId6"/>
    <p:sldId id="379" r:id="rId7"/>
    <p:sldId id="389" r:id="rId8"/>
    <p:sldId id="380" r:id="rId9"/>
    <p:sldId id="388" r:id="rId10"/>
    <p:sldId id="384" r:id="rId11"/>
    <p:sldId id="362" r:id="rId12"/>
    <p:sldId id="387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415" r:id="rId23"/>
    <p:sldId id="402" r:id="rId24"/>
    <p:sldId id="400" r:id="rId25"/>
    <p:sldId id="401" r:id="rId26"/>
    <p:sldId id="404" r:id="rId27"/>
    <p:sldId id="406" r:id="rId28"/>
    <p:sldId id="408" r:id="rId29"/>
    <p:sldId id="416" r:id="rId30"/>
    <p:sldId id="409" r:id="rId31"/>
    <p:sldId id="417" r:id="rId32"/>
    <p:sldId id="414" r:id="rId33"/>
    <p:sldId id="412" r:id="rId34"/>
    <p:sldId id="413" r:id="rId35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곽 민수" initials="곽민" lastIdx="13" clrIdx="1">
    <p:extLst>
      <p:ext uri="{19B8F6BF-5375-455C-9EA6-DF929625EA0E}">
        <p15:presenceInfo xmlns:p15="http://schemas.microsoft.com/office/powerpoint/2012/main" userId="bc98470c391d78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787"/>
    <a:srgbClr val="F2F2F2"/>
    <a:srgbClr val="FF7C80"/>
    <a:srgbClr val="00B0F0"/>
    <a:srgbClr val="74859C"/>
    <a:srgbClr val="8497B0"/>
    <a:srgbClr val="0000FF"/>
    <a:srgbClr val="023368"/>
    <a:srgbClr val="FFFFFF"/>
    <a:srgbClr val="00A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7E89A-CAC4-4A64-BE48-F1267866DB51}" v="13" dt="2021-02-27T13:59:18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4" autoAdjust="0"/>
    <p:restoredTop sz="95514" autoAdjust="0"/>
  </p:normalViewPr>
  <p:slideViewPr>
    <p:cSldViewPr>
      <p:cViewPr varScale="1">
        <p:scale>
          <a:sx n="116" d="100"/>
          <a:sy n="116" d="100"/>
        </p:scale>
        <p:origin x="108" y="3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D597CB-B4AA-4FBE-BDEF-865E3A174F4E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6C66A21B-8A73-49CF-AF65-ED42410E44DE}">
      <dgm:prSet phldrT="[텍스트]"/>
      <dgm:spPr/>
      <dgm:t>
        <a:bodyPr/>
        <a:lstStyle/>
        <a:p>
          <a:pPr latinLnBrk="1"/>
          <a:r>
            <a:rPr lang="ko-KR" altLang="en-US" dirty="0"/>
            <a:t>시각화</a:t>
          </a:r>
        </a:p>
      </dgm:t>
    </dgm:pt>
    <dgm:pt modelId="{A364095B-037D-4FE6-890F-DE6ED4EEDD69}" type="parTrans" cxnId="{A5026CC7-7A3F-4794-81A6-97D63DC93E4A}">
      <dgm:prSet/>
      <dgm:spPr/>
      <dgm:t>
        <a:bodyPr/>
        <a:lstStyle/>
        <a:p>
          <a:pPr latinLnBrk="1"/>
          <a:endParaRPr lang="ko-KR" altLang="en-US"/>
        </a:p>
      </dgm:t>
    </dgm:pt>
    <dgm:pt modelId="{CD89478E-51C8-4761-94BD-372C93CC35DC}" type="sibTrans" cxnId="{A5026CC7-7A3F-4794-81A6-97D63DC93E4A}">
      <dgm:prSet/>
      <dgm:spPr/>
      <dgm:t>
        <a:bodyPr/>
        <a:lstStyle/>
        <a:p>
          <a:pPr latinLnBrk="1"/>
          <a:endParaRPr lang="ko-KR" altLang="en-US"/>
        </a:p>
      </dgm:t>
    </dgm:pt>
    <dgm:pt modelId="{53658007-1D25-4E58-AF6D-4B3AF1DA29B3}">
      <dgm:prSet phldrT="[텍스트]"/>
      <dgm:spPr/>
      <dgm:t>
        <a:bodyPr/>
        <a:lstStyle/>
        <a:p>
          <a:pPr latinLnBrk="1"/>
          <a:r>
            <a:rPr lang="ko-KR" altLang="en-US" dirty="0"/>
            <a:t>건물</a:t>
          </a:r>
          <a:r>
            <a:rPr lang="en-US" altLang="ko-KR" dirty="0"/>
            <a:t>(</a:t>
          </a:r>
          <a:r>
            <a:rPr lang="ko-KR" altLang="en-US" dirty="0"/>
            <a:t>벽</a:t>
          </a:r>
          <a:r>
            <a:rPr lang="en-US" altLang="ko-KR" dirty="0"/>
            <a:t>, </a:t>
          </a:r>
          <a:r>
            <a:rPr lang="ko-KR" altLang="en-US" dirty="0"/>
            <a:t>바닥</a:t>
          </a:r>
          <a:r>
            <a:rPr lang="en-US" altLang="ko-KR" dirty="0"/>
            <a:t>) </a:t>
          </a:r>
          <a:r>
            <a:rPr lang="ko-KR" altLang="en-US" dirty="0"/>
            <a:t>생성</a:t>
          </a:r>
        </a:p>
      </dgm:t>
    </dgm:pt>
    <dgm:pt modelId="{71991480-5907-492B-81C2-CFF0FAF94310}" type="parTrans" cxnId="{98B5804A-F687-4536-ABA1-85A29A44EC55}">
      <dgm:prSet/>
      <dgm:spPr/>
      <dgm:t>
        <a:bodyPr/>
        <a:lstStyle/>
        <a:p>
          <a:pPr latinLnBrk="1"/>
          <a:endParaRPr lang="ko-KR" altLang="en-US"/>
        </a:p>
      </dgm:t>
    </dgm:pt>
    <dgm:pt modelId="{B2C85054-9448-42A0-847C-F33AD99B3D63}" type="sibTrans" cxnId="{98B5804A-F687-4536-ABA1-85A29A44EC55}">
      <dgm:prSet/>
      <dgm:spPr/>
      <dgm:t>
        <a:bodyPr/>
        <a:lstStyle/>
        <a:p>
          <a:pPr latinLnBrk="1"/>
          <a:endParaRPr lang="ko-KR" altLang="en-US"/>
        </a:p>
      </dgm:t>
    </dgm:pt>
    <dgm:pt modelId="{74B7C7FE-D911-4EF4-A639-D3AB603C3D4B}">
      <dgm:prSet phldrT="[텍스트]"/>
      <dgm:spPr/>
      <dgm:t>
        <a:bodyPr/>
        <a:lstStyle/>
        <a:p>
          <a:pPr latinLnBrk="1"/>
          <a:r>
            <a:rPr lang="ko-KR" altLang="en-US" dirty="0" err="1"/>
            <a:t>노드</a:t>
          </a:r>
          <a:r>
            <a:rPr lang="ko-KR" altLang="en-US" dirty="0"/>
            <a:t> 생성</a:t>
          </a:r>
        </a:p>
      </dgm:t>
    </dgm:pt>
    <dgm:pt modelId="{5E6E923A-8EA5-4B51-9F18-728417246A9E}" type="parTrans" cxnId="{47BEB72F-3B43-41D8-890B-2AC4017DC8AD}">
      <dgm:prSet/>
      <dgm:spPr/>
      <dgm:t>
        <a:bodyPr/>
        <a:lstStyle/>
        <a:p>
          <a:pPr latinLnBrk="1"/>
          <a:endParaRPr lang="ko-KR" altLang="en-US"/>
        </a:p>
      </dgm:t>
    </dgm:pt>
    <dgm:pt modelId="{18A3CA2D-740E-468A-86C4-78BAB161DF91}" type="sibTrans" cxnId="{47BEB72F-3B43-41D8-890B-2AC4017DC8AD}">
      <dgm:prSet/>
      <dgm:spPr/>
      <dgm:t>
        <a:bodyPr/>
        <a:lstStyle/>
        <a:p>
          <a:pPr latinLnBrk="1"/>
          <a:endParaRPr lang="ko-KR" altLang="en-US"/>
        </a:p>
      </dgm:t>
    </dgm:pt>
    <dgm:pt modelId="{43B90B36-6034-4088-A965-4C2C88CDBEAD}">
      <dgm:prSet phldrT="[텍스트]"/>
      <dgm:spPr/>
      <dgm:t>
        <a:bodyPr/>
        <a:lstStyle/>
        <a:p>
          <a:pPr latinLnBrk="1"/>
          <a:r>
            <a:rPr lang="ko-KR" altLang="en-US" dirty="0"/>
            <a:t>설정</a:t>
          </a:r>
        </a:p>
      </dgm:t>
    </dgm:pt>
    <dgm:pt modelId="{31944388-C4F5-4EDB-AA62-22980A8997C5}" type="parTrans" cxnId="{09E5A4E3-36A4-4BA6-8131-838440892E5E}">
      <dgm:prSet/>
      <dgm:spPr/>
      <dgm:t>
        <a:bodyPr/>
        <a:lstStyle/>
        <a:p>
          <a:pPr latinLnBrk="1"/>
          <a:endParaRPr lang="ko-KR" altLang="en-US"/>
        </a:p>
      </dgm:t>
    </dgm:pt>
    <dgm:pt modelId="{F589CD6F-B133-41D8-BE73-2E2A245D9BCB}" type="sibTrans" cxnId="{09E5A4E3-36A4-4BA6-8131-838440892E5E}">
      <dgm:prSet/>
      <dgm:spPr/>
      <dgm:t>
        <a:bodyPr/>
        <a:lstStyle/>
        <a:p>
          <a:pPr latinLnBrk="1"/>
          <a:endParaRPr lang="ko-KR" altLang="en-US"/>
        </a:p>
      </dgm:t>
    </dgm:pt>
    <dgm:pt modelId="{68ADA7F9-7DE9-4BEE-A284-9E68A5F61CAE}">
      <dgm:prSet phldrT="[텍스트]"/>
      <dgm:spPr/>
      <dgm:t>
        <a:bodyPr/>
        <a:lstStyle/>
        <a:p>
          <a:pPr latinLnBrk="1"/>
          <a:r>
            <a:rPr lang="ko-KR" altLang="en-US" dirty="0" err="1"/>
            <a:t>노드</a:t>
          </a:r>
          <a:r>
            <a:rPr lang="ko-KR" altLang="en-US" dirty="0"/>
            <a:t> 설정</a:t>
          </a:r>
        </a:p>
      </dgm:t>
    </dgm:pt>
    <dgm:pt modelId="{E3C6D82E-7830-4166-9B4E-72A20A7630CA}" type="parTrans" cxnId="{ED85CA34-3D90-41C8-BDDF-A9CBBBAD4FCE}">
      <dgm:prSet/>
      <dgm:spPr/>
      <dgm:t>
        <a:bodyPr/>
        <a:lstStyle/>
        <a:p>
          <a:pPr latinLnBrk="1"/>
          <a:endParaRPr lang="ko-KR" altLang="en-US"/>
        </a:p>
      </dgm:t>
    </dgm:pt>
    <dgm:pt modelId="{05EBDCA7-ACE5-4F12-AB2B-92E771E5A70A}" type="sibTrans" cxnId="{ED85CA34-3D90-41C8-BDDF-A9CBBBAD4FCE}">
      <dgm:prSet/>
      <dgm:spPr/>
      <dgm:t>
        <a:bodyPr/>
        <a:lstStyle/>
        <a:p>
          <a:pPr latinLnBrk="1"/>
          <a:endParaRPr lang="ko-KR" altLang="en-US"/>
        </a:p>
      </dgm:t>
    </dgm:pt>
    <dgm:pt modelId="{B20C4853-11CF-4488-AF13-E3928B473FE7}">
      <dgm:prSet phldrT="[텍스트]"/>
      <dgm:spPr/>
      <dgm:t>
        <a:bodyPr/>
        <a:lstStyle/>
        <a:p>
          <a:pPr latinLnBrk="1"/>
          <a:r>
            <a:rPr lang="ko-KR" altLang="en-US" dirty="0"/>
            <a:t>실행</a:t>
          </a:r>
        </a:p>
      </dgm:t>
    </dgm:pt>
    <dgm:pt modelId="{5277A86F-015D-4049-9A65-06B5731E6CDE}" type="parTrans" cxnId="{8E8295BE-30F5-4F61-A9D3-3EB232F62A92}">
      <dgm:prSet/>
      <dgm:spPr/>
      <dgm:t>
        <a:bodyPr/>
        <a:lstStyle/>
        <a:p>
          <a:pPr latinLnBrk="1"/>
          <a:endParaRPr lang="ko-KR" altLang="en-US"/>
        </a:p>
      </dgm:t>
    </dgm:pt>
    <dgm:pt modelId="{AE289B26-1285-49FF-8D2A-4BCCEAAD8A2C}" type="sibTrans" cxnId="{8E8295BE-30F5-4F61-A9D3-3EB232F62A92}">
      <dgm:prSet/>
      <dgm:spPr/>
      <dgm:t>
        <a:bodyPr/>
        <a:lstStyle/>
        <a:p>
          <a:pPr latinLnBrk="1"/>
          <a:endParaRPr lang="ko-KR" altLang="en-US"/>
        </a:p>
      </dgm:t>
    </dgm:pt>
    <dgm:pt modelId="{B57DE6AA-D0F1-4438-AE4A-96A266A50833}">
      <dgm:prSet phldrT="[텍스트]"/>
      <dgm:spPr/>
      <dgm:t>
        <a:bodyPr/>
        <a:lstStyle/>
        <a:p>
          <a:pPr latinLnBrk="1"/>
          <a:r>
            <a:rPr lang="en-US" altLang="ko-KR" dirty="0"/>
            <a:t>Network Simulator</a:t>
          </a:r>
          <a:endParaRPr lang="ko-KR" altLang="en-US" dirty="0"/>
        </a:p>
      </dgm:t>
    </dgm:pt>
    <dgm:pt modelId="{1A6CBD1F-AC50-4241-AAB7-3392BFBA509E}" type="parTrans" cxnId="{F2652075-DB92-48AE-AC81-D68138CA49EA}">
      <dgm:prSet/>
      <dgm:spPr/>
      <dgm:t>
        <a:bodyPr/>
        <a:lstStyle/>
        <a:p>
          <a:pPr latinLnBrk="1"/>
          <a:endParaRPr lang="ko-KR" altLang="en-US"/>
        </a:p>
      </dgm:t>
    </dgm:pt>
    <dgm:pt modelId="{C3D8074B-F1E4-44AE-AC72-21B8866166FD}" type="sibTrans" cxnId="{F2652075-DB92-48AE-AC81-D68138CA49EA}">
      <dgm:prSet/>
      <dgm:spPr/>
      <dgm:t>
        <a:bodyPr/>
        <a:lstStyle/>
        <a:p>
          <a:pPr latinLnBrk="1"/>
          <a:endParaRPr lang="ko-KR" altLang="en-US"/>
        </a:p>
      </dgm:t>
    </dgm:pt>
    <dgm:pt modelId="{2F152765-FBCF-4B96-B98C-5BE3027675DE}">
      <dgm:prSet phldrT="[텍스트]"/>
      <dgm:spPr/>
      <dgm:t>
        <a:bodyPr/>
        <a:lstStyle/>
        <a:p>
          <a:pPr latinLnBrk="1"/>
          <a:r>
            <a:rPr lang="en-US" altLang="ko-KR" dirty="0"/>
            <a:t>Stats Logger</a:t>
          </a:r>
          <a:endParaRPr lang="ko-KR" altLang="en-US" dirty="0"/>
        </a:p>
      </dgm:t>
    </dgm:pt>
    <dgm:pt modelId="{B4927CF5-FF7A-4DAA-9BB7-E8FB976CDB02}" type="parTrans" cxnId="{D765F94D-5252-4355-9BD5-C98AD0FA8DAD}">
      <dgm:prSet/>
      <dgm:spPr/>
      <dgm:t>
        <a:bodyPr/>
        <a:lstStyle/>
        <a:p>
          <a:pPr latinLnBrk="1"/>
          <a:endParaRPr lang="ko-KR" altLang="en-US"/>
        </a:p>
      </dgm:t>
    </dgm:pt>
    <dgm:pt modelId="{F1DEB34C-028B-43B4-AB41-A645B3D765BD}" type="sibTrans" cxnId="{D765F94D-5252-4355-9BD5-C98AD0FA8DAD}">
      <dgm:prSet/>
      <dgm:spPr/>
      <dgm:t>
        <a:bodyPr/>
        <a:lstStyle/>
        <a:p>
          <a:pPr latinLnBrk="1"/>
          <a:endParaRPr lang="ko-KR" altLang="en-US"/>
        </a:p>
      </dgm:t>
    </dgm:pt>
    <dgm:pt modelId="{58F011E1-0F5B-4400-B9D7-BC9BBC4AF211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7DAAE4FE-F451-40C1-8EF7-1D8E03B079C2}" type="parTrans" cxnId="{2DC4A994-058B-4E26-BB04-B5A3FEF0E10E}">
      <dgm:prSet/>
      <dgm:spPr/>
      <dgm:t>
        <a:bodyPr/>
        <a:lstStyle/>
        <a:p>
          <a:pPr latinLnBrk="1"/>
          <a:endParaRPr lang="ko-KR" altLang="en-US"/>
        </a:p>
      </dgm:t>
    </dgm:pt>
    <dgm:pt modelId="{003AFB60-A0FB-4720-968C-CA2A3BC287D8}" type="sibTrans" cxnId="{2DC4A994-058B-4E26-BB04-B5A3FEF0E10E}">
      <dgm:prSet/>
      <dgm:spPr/>
      <dgm:t>
        <a:bodyPr/>
        <a:lstStyle/>
        <a:p>
          <a:pPr latinLnBrk="1"/>
          <a:endParaRPr lang="ko-KR" altLang="en-US"/>
        </a:p>
      </dgm:t>
    </dgm:pt>
    <dgm:pt modelId="{F0FA7D1D-1B5E-46EF-AE38-1311D5C06887}">
      <dgm:prSet phldrT="[텍스트]"/>
      <dgm:spPr/>
      <dgm:t>
        <a:bodyPr/>
        <a:lstStyle/>
        <a:p>
          <a:pPr latinLnBrk="1"/>
          <a:r>
            <a:rPr lang="ko-KR" altLang="en-US" dirty="0"/>
            <a:t>시각화</a:t>
          </a:r>
        </a:p>
      </dgm:t>
    </dgm:pt>
    <dgm:pt modelId="{177D069F-F4C6-4BD0-8EC4-0E264799371F}" type="parTrans" cxnId="{4D46462C-EF3E-4D27-956A-79EF650D1CFF}">
      <dgm:prSet/>
      <dgm:spPr/>
      <dgm:t>
        <a:bodyPr/>
        <a:lstStyle/>
        <a:p>
          <a:pPr latinLnBrk="1"/>
          <a:endParaRPr lang="ko-KR" altLang="en-US"/>
        </a:p>
      </dgm:t>
    </dgm:pt>
    <dgm:pt modelId="{5947E3FB-B12A-4C57-9483-096B112740D5}" type="sibTrans" cxnId="{4D46462C-EF3E-4D27-956A-79EF650D1CFF}">
      <dgm:prSet/>
      <dgm:spPr/>
      <dgm:t>
        <a:bodyPr/>
        <a:lstStyle/>
        <a:p>
          <a:pPr latinLnBrk="1"/>
          <a:endParaRPr lang="ko-KR" altLang="en-US"/>
        </a:p>
      </dgm:t>
    </dgm:pt>
    <dgm:pt modelId="{7F443E07-2F16-4619-A971-F2F75F91DD97}">
      <dgm:prSet phldrT="[텍스트]"/>
      <dgm:spPr/>
      <dgm:t>
        <a:bodyPr/>
        <a:lstStyle/>
        <a:p>
          <a:pPr latinLnBrk="1"/>
          <a:r>
            <a:rPr lang="en-US" altLang="ko-KR" dirty="0"/>
            <a:t>Channel Manager</a:t>
          </a:r>
          <a:endParaRPr lang="ko-KR" altLang="en-US" dirty="0"/>
        </a:p>
      </dgm:t>
    </dgm:pt>
    <dgm:pt modelId="{76C7A9E6-6FD8-4F82-8D33-3D2FDBC7AFB4}" type="parTrans" cxnId="{C4DCED67-381B-457D-B634-125B149C5303}">
      <dgm:prSet/>
      <dgm:spPr/>
      <dgm:t>
        <a:bodyPr/>
        <a:lstStyle/>
        <a:p>
          <a:pPr latinLnBrk="1"/>
          <a:endParaRPr lang="ko-KR" altLang="en-US"/>
        </a:p>
      </dgm:t>
    </dgm:pt>
    <dgm:pt modelId="{F480052A-2FC8-4E79-B0C9-02AFD9404B35}" type="sibTrans" cxnId="{C4DCED67-381B-457D-B634-125B149C5303}">
      <dgm:prSet/>
      <dgm:spPr/>
      <dgm:t>
        <a:bodyPr/>
        <a:lstStyle/>
        <a:p>
          <a:pPr latinLnBrk="1"/>
          <a:endParaRPr lang="ko-KR" altLang="en-US"/>
        </a:p>
      </dgm:t>
    </dgm:pt>
    <dgm:pt modelId="{0AF35F09-AA88-4C55-8F20-6E6584A1431E}">
      <dgm:prSet phldrT="[텍스트]"/>
      <dgm:spPr/>
      <dgm:t>
        <a:bodyPr/>
        <a:lstStyle/>
        <a:p>
          <a:pPr latinLnBrk="1"/>
          <a:r>
            <a:rPr lang="en-US" altLang="ko-KR" dirty="0"/>
            <a:t>Path Loss</a:t>
          </a:r>
          <a:endParaRPr lang="ko-KR" altLang="en-US" dirty="0"/>
        </a:p>
      </dgm:t>
    </dgm:pt>
    <dgm:pt modelId="{6BAA1018-D91C-4B3F-AF82-B91B3BA15299}" type="parTrans" cxnId="{1E6F6DD1-CD79-41D5-9FE5-F4E5FC495C44}">
      <dgm:prSet/>
      <dgm:spPr/>
      <dgm:t>
        <a:bodyPr/>
        <a:lstStyle/>
        <a:p>
          <a:pPr latinLnBrk="1"/>
          <a:endParaRPr lang="ko-KR" altLang="en-US"/>
        </a:p>
      </dgm:t>
    </dgm:pt>
    <dgm:pt modelId="{5106E978-5A02-4822-9021-82344A707C2E}" type="sibTrans" cxnId="{1E6F6DD1-CD79-41D5-9FE5-F4E5FC495C44}">
      <dgm:prSet/>
      <dgm:spPr/>
      <dgm:t>
        <a:bodyPr/>
        <a:lstStyle/>
        <a:p>
          <a:pPr latinLnBrk="1"/>
          <a:endParaRPr lang="ko-KR" altLang="en-US"/>
        </a:p>
      </dgm:t>
    </dgm:pt>
    <dgm:pt modelId="{5D415795-D6F4-4F7B-AD9D-95CB210B624D}">
      <dgm:prSet phldrT="[텍스트]"/>
      <dgm:spPr/>
      <dgm:t>
        <a:bodyPr/>
        <a:lstStyle/>
        <a:p>
          <a:pPr latinLnBrk="1"/>
          <a:r>
            <a:rPr lang="en-US" altLang="ko-KR" dirty="0"/>
            <a:t>Application Layer</a:t>
          </a:r>
          <a:endParaRPr lang="ko-KR" altLang="en-US" dirty="0"/>
        </a:p>
      </dgm:t>
    </dgm:pt>
    <dgm:pt modelId="{3D9165BE-E418-4618-8F59-EC952E3FAC98}" type="parTrans" cxnId="{2A1E821F-1338-4094-89E6-7F92DD321E54}">
      <dgm:prSet/>
      <dgm:spPr/>
      <dgm:t>
        <a:bodyPr/>
        <a:lstStyle/>
        <a:p>
          <a:pPr latinLnBrk="1"/>
          <a:endParaRPr lang="ko-KR" altLang="en-US"/>
        </a:p>
      </dgm:t>
    </dgm:pt>
    <dgm:pt modelId="{7E0D301E-23E9-4FF4-AFE8-731A03F44DAB}" type="sibTrans" cxnId="{2A1E821F-1338-4094-89E6-7F92DD321E54}">
      <dgm:prSet/>
      <dgm:spPr/>
      <dgm:t>
        <a:bodyPr/>
        <a:lstStyle/>
        <a:p>
          <a:pPr latinLnBrk="1"/>
          <a:endParaRPr lang="ko-KR" altLang="en-US"/>
        </a:p>
      </dgm:t>
    </dgm:pt>
    <dgm:pt modelId="{FB749389-300B-4203-993D-9E9188D48DFB}">
      <dgm:prSet phldrT="[텍스트]"/>
      <dgm:spPr/>
      <dgm:t>
        <a:bodyPr/>
        <a:lstStyle/>
        <a:p>
          <a:pPr latinLnBrk="1"/>
          <a:r>
            <a:rPr lang="en-US" altLang="ko-KR" dirty="0"/>
            <a:t>MAC Layer</a:t>
          </a:r>
          <a:endParaRPr lang="ko-KR" altLang="en-US" dirty="0"/>
        </a:p>
      </dgm:t>
    </dgm:pt>
    <dgm:pt modelId="{6E1708F3-2035-43A9-AA32-6692BB3C0A61}" type="parTrans" cxnId="{55660734-76EE-42BC-939C-75580C243E82}">
      <dgm:prSet/>
      <dgm:spPr/>
      <dgm:t>
        <a:bodyPr/>
        <a:lstStyle/>
        <a:p>
          <a:pPr latinLnBrk="1"/>
          <a:endParaRPr lang="ko-KR" altLang="en-US"/>
        </a:p>
      </dgm:t>
    </dgm:pt>
    <dgm:pt modelId="{2C2A06C4-9FA2-41EE-B9AA-3D5F82C227D3}" type="sibTrans" cxnId="{55660734-76EE-42BC-939C-75580C243E82}">
      <dgm:prSet/>
      <dgm:spPr/>
      <dgm:t>
        <a:bodyPr/>
        <a:lstStyle/>
        <a:p>
          <a:pPr latinLnBrk="1"/>
          <a:endParaRPr lang="ko-KR" altLang="en-US"/>
        </a:p>
      </dgm:t>
    </dgm:pt>
    <dgm:pt modelId="{8809888F-90AC-4E4D-B2D9-E7AA5E82632D}">
      <dgm:prSet phldrT="[텍스트]"/>
      <dgm:spPr/>
      <dgm:t>
        <a:bodyPr/>
        <a:lstStyle/>
        <a:p>
          <a:pPr latinLnBrk="1"/>
          <a:r>
            <a:rPr lang="en-US" altLang="ko-KR" dirty="0"/>
            <a:t>Node</a:t>
          </a:r>
          <a:endParaRPr lang="ko-KR" altLang="en-US" dirty="0"/>
        </a:p>
      </dgm:t>
    </dgm:pt>
    <dgm:pt modelId="{ABFD11F1-98E5-456A-860E-E3A25AECA803}" type="parTrans" cxnId="{DD881EAF-DC2B-4711-BD2F-6EF3EC5670EE}">
      <dgm:prSet/>
      <dgm:spPr/>
      <dgm:t>
        <a:bodyPr/>
        <a:lstStyle/>
        <a:p>
          <a:pPr latinLnBrk="1"/>
          <a:endParaRPr lang="ko-KR" altLang="en-US"/>
        </a:p>
      </dgm:t>
    </dgm:pt>
    <dgm:pt modelId="{CD53B902-ADB5-498E-8559-D58A3E37D552}" type="sibTrans" cxnId="{DD881EAF-DC2B-4711-BD2F-6EF3EC5670EE}">
      <dgm:prSet/>
      <dgm:spPr/>
      <dgm:t>
        <a:bodyPr/>
        <a:lstStyle/>
        <a:p>
          <a:pPr latinLnBrk="1"/>
          <a:endParaRPr lang="ko-KR" altLang="en-US"/>
        </a:p>
      </dgm:t>
    </dgm:pt>
    <dgm:pt modelId="{D46EF139-F7AA-4A70-AB00-1AB84E797CE7}">
      <dgm:prSet phldrT="[텍스트]"/>
      <dgm:spPr/>
      <dgm:t>
        <a:bodyPr/>
        <a:lstStyle/>
        <a:p>
          <a:pPr latinLnBrk="1"/>
          <a:r>
            <a:rPr lang="en-US" altLang="ko-KR" dirty="0"/>
            <a:t>Traffic</a:t>
          </a:r>
          <a:endParaRPr lang="ko-KR" altLang="en-US" dirty="0"/>
        </a:p>
      </dgm:t>
    </dgm:pt>
    <dgm:pt modelId="{16D13633-4FE7-413B-8223-61D52745CCAD}" type="parTrans" cxnId="{5F4BD818-9C18-4592-9721-2CDD03E8456F}">
      <dgm:prSet/>
      <dgm:spPr/>
      <dgm:t>
        <a:bodyPr/>
        <a:lstStyle/>
        <a:p>
          <a:pPr latinLnBrk="1"/>
          <a:endParaRPr lang="ko-KR" altLang="en-US"/>
        </a:p>
      </dgm:t>
    </dgm:pt>
    <dgm:pt modelId="{D2B9022F-917F-458F-AFC6-15847D2A029E}" type="sibTrans" cxnId="{5F4BD818-9C18-4592-9721-2CDD03E8456F}">
      <dgm:prSet/>
      <dgm:spPr/>
      <dgm:t>
        <a:bodyPr/>
        <a:lstStyle/>
        <a:p>
          <a:pPr latinLnBrk="1"/>
          <a:endParaRPr lang="ko-KR" altLang="en-US"/>
        </a:p>
      </dgm:t>
    </dgm:pt>
    <dgm:pt modelId="{5E30841D-1EBF-4B8B-9346-B86A877E2A1C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98B76FA6-7FA1-438E-9676-5D84B2DFABD8}" type="parTrans" cxnId="{E0E6FD7B-8F20-4435-AD94-7005B2505D3F}">
      <dgm:prSet/>
      <dgm:spPr/>
      <dgm:t>
        <a:bodyPr/>
        <a:lstStyle/>
        <a:p>
          <a:pPr latinLnBrk="1"/>
          <a:endParaRPr lang="ko-KR" altLang="en-US"/>
        </a:p>
      </dgm:t>
    </dgm:pt>
    <dgm:pt modelId="{1668B5FC-43E3-46DA-8862-0FE526008F99}" type="sibTrans" cxnId="{E0E6FD7B-8F20-4435-AD94-7005B2505D3F}">
      <dgm:prSet/>
      <dgm:spPr/>
      <dgm:t>
        <a:bodyPr/>
        <a:lstStyle/>
        <a:p>
          <a:pPr latinLnBrk="1"/>
          <a:endParaRPr lang="ko-KR" altLang="en-US"/>
        </a:p>
      </dgm:t>
    </dgm:pt>
    <dgm:pt modelId="{CB2E95F5-D548-431B-A9CE-5ECA75CBBA14}">
      <dgm:prSet phldrT="[텍스트]"/>
      <dgm:spPr/>
      <dgm:t>
        <a:bodyPr/>
        <a:lstStyle/>
        <a:p>
          <a:pPr latinLnBrk="1"/>
          <a:r>
            <a:rPr lang="en-US" altLang="ko-KR" dirty="0"/>
            <a:t>AP</a:t>
          </a:r>
          <a:endParaRPr lang="ko-KR" altLang="en-US" dirty="0"/>
        </a:p>
      </dgm:t>
    </dgm:pt>
    <dgm:pt modelId="{BE88E420-A0CB-4532-9D7C-2518776E64E3}" type="parTrans" cxnId="{D351F887-5879-495A-868D-914643001FF0}">
      <dgm:prSet/>
      <dgm:spPr/>
      <dgm:t>
        <a:bodyPr/>
        <a:lstStyle/>
        <a:p>
          <a:pPr latinLnBrk="1"/>
          <a:endParaRPr lang="ko-KR" altLang="en-US"/>
        </a:p>
      </dgm:t>
    </dgm:pt>
    <dgm:pt modelId="{2F65FE61-034B-46AF-B41A-617B0F8733D6}" type="sibTrans" cxnId="{D351F887-5879-495A-868D-914643001FF0}">
      <dgm:prSet/>
      <dgm:spPr/>
      <dgm:t>
        <a:bodyPr/>
        <a:lstStyle/>
        <a:p>
          <a:pPr latinLnBrk="1"/>
          <a:endParaRPr lang="ko-KR" altLang="en-US"/>
        </a:p>
      </dgm:t>
    </dgm:pt>
    <dgm:pt modelId="{97922290-7E54-424D-B87B-168F9F4E9275}">
      <dgm:prSet phldrT="[텍스트]"/>
      <dgm:spPr/>
      <dgm:t>
        <a:bodyPr/>
        <a:lstStyle/>
        <a:p>
          <a:pPr latinLnBrk="1"/>
          <a:r>
            <a:rPr lang="en-US" altLang="ko-KR" dirty="0"/>
            <a:t>Station</a:t>
          </a:r>
          <a:endParaRPr lang="ko-KR" altLang="en-US" dirty="0"/>
        </a:p>
      </dgm:t>
    </dgm:pt>
    <dgm:pt modelId="{0FDC67C7-6A52-4901-B529-A201CD4F658D}" type="parTrans" cxnId="{AF0C0ED7-F818-470B-9683-BA9EDA6FC69C}">
      <dgm:prSet/>
      <dgm:spPr/>
      <dgm:t>
        <a:bodyPr/>
        <a:lstStyle/>
        <a:p>
          <a:pPr latinLnBrk="1"/>
          <a:endParaRPr lang="ko-KR" altLang="en-US"/>
        </a:p>
      </dgm:t>
    </dgm:pt>
    <dgm:pt modelId="{743F80AF-1A7B-42A2-82A0-D9D49F42F243}" type="sibTrans" cxnId="{AF0C0ED7-F818-470B-9683-BA9EDA6FC69C}">
      <dgm:prSet/>
      <dgm:spPr/>
      <dgm:t>
        <a:bodyPr/>
        <a:lstStyle/>
        <a:p>
          <a:pPr latinLnBrk="1"/>
          <a:endParaRPr lang="ko-KR" altLang="en-US"/>
        </a:p>
      </dgm:t>
    </dgm:pt>
    <dgm:pt modelId="{29957BDA-9647-4B7F-A2ED-52D7F3FB175F}">
      <dgm:prSet phldrT="[텍스트]"/>
      <dgm:spPr/>
      <dgm:t>
        <a:bodyPr/>
        <a:lstStyle/>
        <a:p>
          <a:pPr latinLnBrk="1"/>
          <a:r>
            <a:rPr lang="en-US" altLang="ko-KR" dirty="0"/>
            <a:t>Packet </a:t>
          </a:r>
          <a:r>
            <a:rPr lang="ko-KR" altLang="en-US" dirty="0"/>
            <a:t>전송</a:t>
          </a:r>
        </a:p>
      </dgm:t>
    </dgm:pt>
    <dgm:pt modelId="{B2D7BF96-5233-4185-B4A7-6161893FA9A0}" type="parTrans" cxnId="{39E2B43D-BDC8-4232-A0D1-734189622E38}">
      <dgm:prSet/>
      <dgm:spPr/>
      <dgm:t>
        <a:bodyPr/>
        <a:lstStyle/>
        <a:p>
          <a:pPr latinLnBrk="1"/>
          <a:endParaRPr lang="ko-KR" altLang="en-US"/>
        </a:p>
      </dgm:t>
    </dgm:pt>
    <dgm:pt modelId="{254D3998-1F17-4272-9BD5-51DCD0BD4133}" type="sibTrans" cxnId="{39E2B43D-BDC8-4232-A0D1-734189622E38}">
      <dgm:prSet/>
      <dgm:spPr/>
      <dgm:t>
        <a:bodyPr/>
        <a:lstStyle/>
        <a:p>
          <a:pPr latinLnBrk="1"/>
          <a:endParaRPr lang="ko-KR" altLang="en-US"/>
        </a:p>
      </dgm:t>
    </dgm:pt>
    <dgm:pt modelId="{6DECF276-55DB-42B1-835D-300E10D8D23B}">
      <dgm:prSet phldrT="[텍스트]"/>
      <dgm:spPr/>
      <dgm:t>
        <a:bodyPr/>
        <a:lstStyle/>
        <a:p>
          <a:pPr latinLnBrk="1"/>
          <a:r>
            <a:rPr lang="ko-KR" altLang="en-US" dirty="0"/>
            <a:t>안테나 설정</a:t>
          </a:r>
        </a:p>
      </dgm:t>
    </dgm:pt>
    <dgm:pt modelId="{607E883A-C217-41B9-B8A5-6AE3B1F90973}" type="parTrans" cxnId="{8031D2F8-04BA-44B3-A0FB-6E9FE4DC35FE}">
      <dgm:prSet/>
      <dgm:spPr/>
      <dgm:t>
        <a:bodyPr/>
        <a:lstStyle/>
        <a:p>
          <a:pPr latinLnBrk="1"/>
          <a:endParaRPr lang="ko-KR" altLang="en-US"/>
        </a:p>
      </dgm:t>
    </dgm:pt>
    <dgm:pt modelId="{FE1F3543-F1AD-47E7-8110-BEDCBCF553CF}" type="sibTrans" cxnId="{8031D2F8-04BA-44B3-A0FB-6E9FE4DC35FE}">
      <dgm:prSet/>
      <dgm:spPr/>
      <dgm:t>
        <a:bodyPr/>
        <a:lstStyle/>
        <a:p>
          <a:pPr latinLnBrk="1"/>
          <a:endParaRPr lang="ko-KR" altLang="en-US"/>
        </a:p>
      </dgm:t>
    </dgm:pt>
    <dgm:pt modelId="{383AF8F0-BBDA-47A4-A150-5474BB4317AB}" type="pres">
      <dgm:prSet presAssocID="{2AD597CB-B4AA-4FBE-BDEF-865E3A174F4E}" presName="Name0" presStyleCnt="0">
        <dgm:presLayoutVars>
          <dgm:dir/>
          <dgm:animLvl val="lvl"/>
          <dgm:resizeHandles val="exact"/>
        </dgm:presLayoutVars>
      </dgm:prSet>
      <dgm:spPr/>
    </dgm:pt>
    <dgm:pt modelId="{A3E9A8BF-0153-4EA7-AAAF-20FB0686187B}" type="pres">
      <dgm:prSet presAssocID="{6C66A21B-8A73-49CF-AF65-ED42410E44DE}" presName="composite" presStyleCnt="0"/>
      <dgm:spPr/>
    </dgm:pt>
    <dgm:pt modelId="{95761898-1820-4CC4-9B5F-9CE9E7CFCA97}" type="pres">
      <dgm:prSet presAssocID="{6C66A21B-8A73-49CF-AF65-ED42410E44D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565AB62-2DF5-4A91-9787-3B4EA7CC1A8F}" type="pres">
      <dgm:prSet presAssocID="{6C66A21B-8A73-49CF-AF65-ED42410E44DE}" presName="desTx" presStyleLbl="alignAccFollowNode1" presStyleIdx="0" presStyleCnt="3">
        <dgm:presLayoutVars>
          <dgm:bulletEnabled val="1"/>
        </dgm:presLayoutVars>
      </dgm:prSet>
      <dgm:spPr/>
    </dgm:pt>
    <dgm:pt modelId="{4388DC40-711D-4417-BC4C-10A8566D63E9}" type="pres">
      <dgm:prSet presAssocID="{CD89478E-51C8-4761-94BD-372C93CC35DC}" presName="space" presStyleCnt="0"/>
      <dgm:spPr/>
    </dgm:pt>
    <dgm:pt modelId="{620E59B3-B8D4-4270-908B-1AFB8ADAC9C7}" type="pres">
      <dgm:prSet presAssocID="{43B90B36-6034-4088-A965-4C2C88CDBEAD}" presName="composite" presStyleCnt="0"/>
      <dgm:spPr/>
    </dgm:pt>
    <dgm:pt modelId="{B9B460AA-C555-4D23-88BF-37FADF4C079B}" type="pres">
      <dgm:prSet presAssocID="{43B90B36-6034-4088-A965-4C2C88CDBEA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7EBBD8D-9A0A-43F7-A5B3-5A9A58825824}" type="pres">
      <dgm:prSet presAssocID="{43B90B36-6034-4088-A965-4C2C88CDBEAD}" presName="desTx" presStyleLbl="alignAccFollowNode1" presStyleIdx="1" presStyleCnt="3">
        <dgm:presLayoutVars>
          <dgm:bulletEnabled val="1"/>
        </dgm:presLayoutVars>
      </dgm:prSet>
      <dgm:spPr/>
    </dgm:pt>
    <dgm:pt modelId="{1DC3BC59-3F91-4827-A110-D2A6CF3A037E}" type="pres">
      <dgm:prSet presAssocID="{F589CD6F-B133-41D8-BE73-2E2A245D9BCB}" presName="space" presStyleCnt="0"/>
      <dgm:spPr/>
    </dgm:pt>
    <dgm:pt modelId="{234AB7C5-D4DF-4CB2-B7D1-B51C58A92AB3}" type="pres">
      <dgm:prSet presAssocID="{B20C4853-11CF-4488-AF13-E3928B473FE7}" presName="composite" presStyleCnt="0"/>
      <dgm:spPr/>
    </dgm:pt>
    <dgm:pt modelId="{AF00BD15-EB88-4BD3-BD13-71BC389C9646}" type="pres">
      <dgm:prSet presAssocID="{B20C4853-11CF-4488-AF13-E3928B473FE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E6A99BE-7488-4967-A1AE-8ED693252B8A}" type="pres">
      <dgm:prSet presAssocID="{B20C4853-11CF-4488-AF13-E3928B473FE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AD1B402-9389-4114-9F6B-60008EFCD421}" type="presOf" srcId="{B57DE6AA-D0F1-4438-AE4A-96A266A50833}" destId="{6E6A99BE-7488-4967-A1AE-8ED693252B8A}" srcOrd="0" destOrd="0" presId="urn:microsoft.com/office/officeart/2005/8/layout/hList1"/>
    <dgm:cxn modelId="{16208A04-2D07-47EB-A3E0-1FF87391E0B3}" type="presOf" srcId="{2AD597CB-B4AA-4FBE-BDEF-865E3A174F4E}" destId="{383AF8F0-BBDA-47A4-A150-5474BB4317AB}" srcOrd="0" destOrd="0" presId="urn:microsoft.com/office/officeart/2005/8/layout/hList1"/>
    <dgm:cxn modelId="{9423FF0C-B121-44F3-BE70-FE700B6DB26B}" type="presOf" srcId="{B20C4853-11CF-4488-AF13-E3928B473FE7}" destId="{AF00BD15-EB88-4BD3-BD13-71BC389C9646}" srcOrd="0" destOrd="0" presId="urn:microsoft.com/office/officeart/2005/8/layout/hList1"/>
    <dgm:cxn modelId="{A8682113-BF82-49F6-B2B2-460FD23A6616}" type="presOf" srcId="{6DECF276-55DB-42B1-835D-300E10D8D23B}" destId="{77EBBD8D-9A0A-43F7-A5B3-5A9A58825824}" srcOrd="0" destOrd="3" presId="urn:microsoft.com/office/officeart/2005/8/layout/hList1"/>
    <dgm:cxn modelId="{5F4BD818-9C18-4592-9721-2CDD03E8456F}" srcId="{68ADA7F9-7DE9-4BEE-A284-9E68A5F61CAE}" destId="{D46EF139-F7AA-4A70-AB00-1AB84E797CE7}" srcOrd="1" destOrd="0" parTransId="{16D13633-4FE7-413B-8223-61D52745CCAD}" sibTransId="{D2B9022F-917F-458F-AFC6-15847D2A029E}"/>
    <dgm:cxn modelId="{2A1E821F-1338-4094-89E6-7F92DD321E54}" srcId="{43B90B36-6034-4088-A965-4C2C88CDBEAD}" destId="{5D415795-D6F4-4F7B-AD9D-95CB210B624D}" srcOrd="4" destOrd="0" parTransId="{3D9165BE-E418-4618-8F59-EC952E3FAC98}" sibTransId="{7E0D301E-23E9-4FF4-AFE8-731A03F44DAB}"/>
    <dgm:cxn modelId="{7EC2FD25-3261-49F4-94BF-9A99C6473642}" type="presOf" srcId="{2F152765-FBCF-4B96-B98C-5BE3027675DE}" destId="{6E6A99BE-7488-4967-A1AE-8ED693252B8A}" srcOrd="0" destOrd="1" presId="urn:microsoft.com/office/officeart/2005/8/layout/hList1"/>
    <dgm:cxn modelId="{4D46462C-EF3E-4D27-956A-79EF650D1CFF}" srcId="{6C66A21B-8A73-49CF-AF65-ED42410E44DE}" destId="{F0FA7D1D-1B5E-46EF-AE38-1311D5C06887}" srcOrd="2" destOrd="0" parTransId="{177D069F-F4C6-4BD0-8EC4-0E264799371F}" sibTransId="{5947E3FB-B12A-4C57-9483-096B112740D5}"/>
    <dgm:cxn modelId="{03ADA62F-A490-4264-9E0A-CA51806BCBEE}" type="presOf" srcId="{D46EF139-F7AA-4A70-AB00-1AB84E797CE7}" destId="{77EBBD8D-9A0A-43F7-A5B3-5A9A58825824}" srcOrd="0" destOrd="2" presId="urn:microsoft.com/office/officeart/2005/8/layout/hList1"/>
    <dgm:cxn modelId="{47BEB72F-3B43-41D8-890B-2AC4017DC8AD}" srcId="{6C66A21B-8A73-49CF-AF65-ED42410E44DE}" destId="{74B7C7FE-D911-4EF4-A639-D3AB603C3D4B}" srcOrd="1" destOrd="0" parTransId="{5E6E923A-8EA5-4B51-9F18-728417246A9E}" sibTransId="{18A3CA2D-740E-468A-86C4-78BAB161DF91}"/>
    <dgm:cxn modelId="{55660734-76EE-42BC-939C-75580C243E82}" srcId="{43B90B36-6034-4088-A965-4C2C88CDBEAD}" destId="{FB749389-300B-4203-993D-9E9188D48DFB}" srcOrd="5" destOrd="0" parTransId="{6E1708F3-2035-43A9-AA32-6692BB3C0A61}" sibTransId="{2C2A06C4-9FA2-41EE-B9AA-3D5F82C227D3}"/>
    <dgm:cxn modelId="{ED85CA34-3D90-41C8-BDDF-A9CBBBAD4FCE}" srcId="{43B90B36-6034-4088-A965-4C2C88CDBEAD}" destId="{68ADA7F9-7DE9-4BEE-A284-9E68A5F61CAE}" srcOrd="0" destOrd="0" parTransId="{E3C6D82E-7830-4166-9B4E-72A20A7630CA}" sibTransId="{05EBDCA7-ACE5-4F12-AB2B-92E771E5A70A}"/>
    <dgm:cxn modelId="{39E2B43D-BDC8-4232-A0D1-734189622E38}" srcId="{B20C4853-11CF-4488-AF13-E3928B473FE7}" destId="{29957BDA-9647-4B7F-A2ED-52D7F3FB175F}" srcOrd="2" destOrd="0" parTransId="{B2D7BF96-5233-4185-B4A7-6161893FA9A0}" sibTransId="{254D3998-1F17-4272-9BD5-51DCD0BD4133}"/>
    <dgm:cxn modelId="{38CF9A41-CF0E-4B80-A42C-081608CDD9D1}" type="presOf" srcId="{F0FA7D1D-1B5E-46EF-AE38-1311D5C06887}" destId="{E565AB62-2DF5-4A91-9787-3B4EA7CC1A8F}" srcOrd="0" destOrd="4" presId="urn:microsoft.com/office/officeart/2005/8/layout/hList1"/>
    <dgm:cxn modelId="{23399E46-7648-4E20-A35E-75673DC47745}" type="presOf" srcId="{5D415795-D6F4-4F7B-AD9D-95CB210B624D}" destId="{77EBBD8D-9A0A-43F7-A5B3-5A9A58825824}" srcOrd="0" destOrd="6" presId="urn:microsoft.com/office/officeart/2005/8/layout/hList1"/>
    <dgm:cxn modelId="{C4DCED67-381B-457D-B634-125B149C5303}" srcId="{43B90B36-6034-4088-A965-4C2C88CDBEAD}" destId="{7F443E07-2F16-4619-A971-F2F75F91DD97}" srcOrd="2" destOrd="0" parTransId="{76C7A9E6-6FD8-4F82-8D33-3D2FDBC7AFB4}" sibTransId="{F480052A-2FC8-4E79-B0C9-02AFD9404B35}"/>
    <dgm:cxn modelId="{98B5804A-F687-4536-ABA1-85A29A44EC55}" srcId="{6C66A21B-8A73-49CF-AF65-ED42410E44DE}" destId="{53658007-1D25-4E58-AF6D-4B3AF1DA29B3}" srcOrd="0" destOrd="0" parTransId="{71991480-5907-492B-81C2-CFF0FAF94310}" sibTransId="{B2C85054-9448-42A0-847C-F33AD99B3D63}"/>
    <dgm:cxn modelId="{D765F94D-5252-4355-9BD5-C98AD0FA8DAD}" srcId="{B20C4853-11CF-4488-AF13-E3928B473FE7}" destId="{2F152765-FBCF-4B96-B98C-5BE3027675DE}" srcOrd="1" destOrd="0" parTransId="{B4927CF5-FF7A-4DAA-9BB7-E8FB976CDB02}" sibTransId="{F1DEB34C-028B-43B4-AB41-A645B3D765BD}"/>
    <dgm:cxn modelId="{6361296F-4F7C-4E7B-9A81-B467A685E498}" type="presOf" srcId="{97922290-7E54-424D-B87B-168F9F4E9275}" destId="{E565AB62-2DF5-4A91-9787-3B4EA7CC1A8F}" srcOrd="0" destOrd="3" presId="urn:microsoft.com/office/officeart/2005/8/layout/hList1"/>
    <dgm:cxn modelId="{43FCEC53-4E9E-471C-BFC7-4035F5104426}" type="presOf" srcId="{43B90B36-6034-4088-A965-4C2C88CDBEAD}" destId="{B9B460AA-C555-4D23-88BF-37FADF4C079B}" srcOrd="0" destOrd="0" presId="urn:microsoft.com/office/officeart/2005/8/layout/hList1"/>
    <dgm:cxn modelId="{F2652075-DB92-48AE-AC81-D68138CA49EA}" srcId="{B20C4853-11CF-4488-AF13-E3928B473FE7}" destId="{B57DE6AA-D0F1-4438-AE4A-96A266A50833}" srcOrd="0" destOrd="0" parTransId="{1A6CBD1F-AC50-4241-AAB7-3392BFBA509E}" sibTransId="{C3D8074B-F1E4-44AE-AC72-21B8866166FD}"/>
    <dgm:cxn modelId="{E0E6FD7B-8F20-4435-AD94-7005B2505D3F}" srcId="{43B90B36-6034-4088-A965-4C2C88CDBEAD}" destId="{5E30841D-1EBF-4B8B-9346-B86A877E2A1C}" srcOrd="6" destOrd="0" parTransId="{98B76FA6-7FA1-438E-9676-5D84B2DFABD8}" sibTransId="{1668B5FC-43E3-46DA-8862-0FE526008F99}"/>
    <dgm:cxn modelId="{D351F887-5879-495A-868D-914643001FF0}" srcId="{74B7C7FE-D911-4EF4-A639-D3AB603C3D4B}" destId="{CB2E95F5-D548-431B-A9CE-5ECA75CBBA14}" srcOrd="0" destOrd="0" parTransId="{BE88E420-A0CB-4532-9D7C-2518776E64E3}" sibTransId="{2F65FE61-034B-46AF-B41A-617B0F8733D6}"/>
    <dgm:cxn modelId="{5978CC8D-E58B-4AB2-9E94-80DA8B30DE86}" type="presOf" srcId="{FB749389-300B-4203-993D-9E9188D48DFB}" destId="{77EBBD8D-9A0A-43F7-A5B3-5A9A58825824}" srcOrd="0" destOrd="7" presId="urn:microsoft.com/office/officeart/2005/8/layout/hList1"/>
    <dgm:cxn modelId="{AB3E3291-874E-41BF-AA6C-F254C30F4E04}" type="presOf" srcId="{68ADA7F9-7DE9-4BEE-A284-9E68A5F61CAE}" destId="{77EBBD8D-9A0A-43F7-A5B3-5A9A58825824}" srcOrd="0" destOrd="0" presId="urn:microsoft.com/office/officeart/2005/8/layout/hList1"/>
    <dgm:cxn modelId="{2DC4A994-058B-4E26-BB04-B5A3FEF0E10E}" srcId="{6C66A21B-8A73-49CF-AF65-ED42410E44DE}" destId="{58F011E1-0F5B-4400-B9D7-BC9BBC4AF211}" srcOrd="3" destOrd="0" parTransId="{7DAAE4FE-F451-40C1-8EF7-1D8E03B079C2}" sibTransId="{003AFB60-A0FB-4720-968C-CA2A3BC287D8}"/>
    <dgm:cxn modelId="{F49BB19D-1392-4A38-AF99-60CC031C9ED1}" type="presOf" srcId="{0AF35F09-AA88-4C55-8F20-6E6584A1431E}" destId="{77EBBD8D-9A0A-43F7-A5B3-5A9A58825824}" srcOrd="0" destOrd="5" presId="urn:microsoft.com/office/officeart/2005/8/layout/hList1"/>
    <dgm:cxn modelId="{FD9658A1-AE0F-460C-9420-1D5500A790C1}" type="presOf" srcId="{8809888F-90AC-4E4D-B2D9-E7AA5E82632D}" destId="{77EBBD8D-9A0A-43F7-A5B3-5A9A58825824}" srcOrd="0" destOrd="1" presId="urn:microsoft.com/office/officeart/2005/8/layout/hList1"/>
    <dgm:cxn modelId="{EFF733A3-0201-42F2-8CC2-CF620AAF7EB6}" type="presOf" srcId="{74B7C7FE-D911-4EF4-A639-D3AB603C3D4B}" destId="{E565AB62-2DF5-4A91-9787-3B4EA7CC1A8F}" srcOrd="0" destOrd="1" presId="urn:microsoft.com/office/officeart/2005/8/layout/hList1"/>
    <dgm:cxn modelId="{478135A8-E9EA-4D1D-91A4-306309883DDD}" type="presOf" srcId="{29957BDA-9647-4B7F-A2ED-52D7F3FB175F}" destId="{6E6A99BE-7488-4967-A1AE-8ED693252B8A}" srcOrd="0" destOrd="2" presId="urn:microsoft.com/office/officeart/2005/8/layout/hList1"/>
    <dgm:cxn modelId="{DD881EAF-DC2B-4711-BD2F-6EF3EC5670EE}" srcId="{68ADA7F9-7DE9-4BEE-A284-9E68A5F61CAE}" destId="{8809888F-90AC-4E4D-B2D9-E7AA5E82632D}" srcOrd="0" destOrd="0" parTransId="{ABFD11F1-98E5-456A-860E-E3A25AECA803}" sibTransId="{CD53B902-ADB5-498E-8559-D58A3E37D552}"/>
    <dgm:cxn modelId="{634D6DAF-E5E7-442F-9ED2-4978A1071898}" type="presOf" srcId="{58F011E1-0F5B-4400-B9D7-BC9BBC4AF211}" destId="{E565AB62-2DF5-4A91-9787-3B4EA7CC1A8F}" srcOrd="0" destOrd="5" presId="urn:microsoft.com/office/officeart/2005/8/layout/hList1"/>
    <dgm:cxn modelId="{2420CBBC-7408-4E72-A24E-CA8E2FE50D80}" type="presOf" srcId="{CB2E95F5-D548-431B-A9CE-5ECA75CBBA14}" destId="{E565AB62-2DF5-4A91-9787-3B4EA7CC1A8F}" srcOrd="0" destOrd="2" presId="urn:microsoft.com/office/officeart/2005/8/layout/hList1"/>
    <dgm:cxn modelId="{8E8295BE-30F5-4F61-A9D3-3EB232F62A92}" srcId="{2AD597CB-B4AA-4FBE-BDEF-865E3A174F4E}" destId="{B20C4853-11CF-4488-AF13-E3928B473FE7}" srcOrd="2" destOrd="0" parTransId="{5277A86F-015D-4049-9A65-06B5731E6CDE}" sibTransId="{AE289B26-1285-49FF-8D2A-4BCCEAAD8A2C}"/>
    <dgm:cxn modelId="{A5026CC7-7A3F-4794-81A6-97D63DC93E4A}" srcId="{2AD597CB-B4AA-4FBE-BDEF-865E3A174F4E}" destId="{6C66A21B-8A73-49CF-AF65-ED42410E44DE}" srcOrd="0" destOrd="0" parTransId="{A364095B-037D-4FE6-890F-DE6ED4EEDD69}" sibTransId="{CD89478E-51C8-4761-94BD-372C93CC35DC}"/>
    <dgm:cxn modelId="{58B6ABC8-6E49-4DDE-AA98-4684BD8D66CA}" type="presOf" srcId="{6C66A21B-8A73-49CF-AF65-ED42410E44DE}" destId="{95761898-1820-4CC4-9B5F-9CE9E7CFCA97}" srcOrd="0" destOrd="0" presId="urn:microsoft.com/office/officeart/2005/8/layout/hList1"/>
    <dgm:cxn modelId="{1E6F6DD1-CD79-41D5-9FE5-F4E5FC495C44}" srcId="{43B90B36-6034-4088-A965-4C2C88CDBEAD}" destId="{0AF35F09-AA88-4C55-8F20-6E6584A1431E}" srcOrd="3" destOrd="0" parTransId="{6BAA1018-D91C-4B3F-AF82-B91B3BA15299}" sibTransId="{5106E978-5A02-4822-9021-82344A707C2E}"/>
    <dgm:cxn modelId="{958183D2-2161-41BB-93EC-BEEEC152D0CB}" type="presOf" srcId="{7F443E07-2F16-4619-A971-F2F75F91DD97}" destId="{77EBBD8D-9A0A-43F7-A5B3-5A9A58825824}" srcOrd="0" destOrd="4" presId="urn:microsoft.com/office/officeart/2005/8/layout/hList1"/>
    <dgm:cxn modelId="{AF0C0ED7-F818-470B-9683-BA9EDA6FC69C}" srcId="{74B7C7FE-D911-4EF4-A639-D3AB603C3D4B}" destId="{97922290-7E54-424D-B87B-168F9F4E9275}" srcOrd="1" destOrd="0" parTransId="{0FDC67C7-6A52-4901-B529-A201CD4F658D}" sibTransId="{743F80AF-1A7B-42A2-82A0-D9D49F42F243}"/>
    <dgm:cxn modelId="{3DE933DD-3CBF-4BC5-855A-FD611D6B8C13}" type="presOf" srcId="{53658007-1D25-4E58-AF6D-4B3AF1DA29B3}" destId="{E565AB62-2DF5-4A91-9787-3B4EA7CC1A8F}" srcOrd="0" destOrd="0" presId="urn:microsoft.com/office/officeart/2005/8/layout/hList1"/>
    <dgm:cxn modelId="{24C197E3-A361-43D5-9C12-65CF4F683039}" type="presOf" srcId="{5E30841D-1EBF-4B8B-9346-B86A877E2A1C}" destId="{77EBBD8D-9A0A-43F7-A5B3-5A9A58825824}" srcOrd="0" destOrd="8" presId="urn:microsoft.com/office/officeart/2005/8/layout/hList1"/>
    <dgm:cxn modelId="{09E5A4E3-36A4-4BA6-8131-838440892E5E}" srcId="{2AD597CB-B4AA-4FBE-BDEF-865E3A174F4E}" destId="{43B90B36-6034-4088-A965-4C2C88CDBEAD}" srcOrd="1" destOrd="0" parTransId="{31944388-C4F5-4EDB-AA62-22980A8997C5}" sibTransId="{F589CD6F-B133-41D8-BE73-2E2A245D9BCB}"/>
    <dgm:cxn modelId="{8031D2F8-04BA-44B3-A0FB-6E9FE4DC35FE}" srcId="{43B90B36-6034-4088-A965-4C2C88CDBEAD}" destId="{6DECF276-55DB-42B1-835D-300E10D8D23B}" srcOrd="1" destOrd="0" parTransId="{607E883A-C217-41B9-B8A5-6AE3B1F90973}" sibTransId="{FE1F3543-F1AD-47E7-8110-BEDCBCF553CF}"/>
    <dgm:cxn modelId="{66F0A159-CE55-4275-8739-B6A4CCB5D1D0}" type="presParOf" srcId="{383AF8F0-BBDA-47A4-A150-5474BB4317AB}" destId="{A3E9A8BF-0153-4EA7-AAAF-20FB0686187B}" srcOrd="0" destOrd="0" presId="urn:microsoft.com/office/officeart/2005/8/layout/hList1"/>
    <dgm:cxn modelId="{BF7FF2AC-E57F-428F-B293-1EDED298B90A}" type="presParOf" srcId="{A3E9A8BF-0153-4EA7-AAAF-20FB0686187B}" destId="{95761898-1820-4CC4-9B5F-9CE9E7CFCA97}" srcOrd="0" destOrd="0" presId="urn:microsoft.com/office/officeart/2005/8/layout/hList1"/>
    <dgm:cxn modelId="{A2929351-36EB-4F24-A49F-61E4C6F3153C}" type="presParOf" srcId="{A3E9A8BF-0153-4EA7-AAAF-20FB0686187B}" destId="{E565AB62-2DF5-4A91-9787-3B4EA7CC1A8F}" srcOrd="1" destOrd="0" presId="urn:microsoft.com/office/officeart/2005/8/layout/hList1"/>
    <dgm:cxn modelId="{DED45253-1B9C-4CA6-842C-D40CABFF3DDD}" type="presParOf" srcId="{383AF8F0-BBDA-47A4-A150-5474BB4317AB}" destId="{4388DC40-711D-4417-BC4C-10A8566D63E9}" srcOrd="1" destOrd="0" presId="urn:microsoft.com/office/officeart/2005/8/layout/hList1"/>
    <dgm:cxn modelId="{66D51C47-A3D8-49F8-A523-6D305C72CD38}" type="presParOf" srcId="{383AF8F0-BBDA-47A4-A150-5474BB4317AB}" destId="{620E59B3-B8D4-4270-908B-1AFB8ADAC9C7}" srcOrd="2" destOrd="0" presId="urn:microsoft.com/office/officeart/2005/8/layout/hList1"/>
    <dgm:cxn modelId="{0EEB41CC-4747-4750-AB5D-7BDCEF366A80}" type="presParOf" srcId="{620E59B3-B8D4-4270-908B-1AFB8ADAC9C7}" destId="{B9B460AA-C555-4D23-88BF-37FADF4C079B}" srcOrd="0" destOrd="0" presId="urn:microsoft.com/office/officeart/2005/8/layout/hList1"/>
    <dgm:cxn modelId="{E0C752A7-F011-40FA-A334-4E00F9B8520C}" type="presParOf" srcId="{620E59B3-B8D4-4270-908B-1AFB8ADAC9C7}" destId="{77EBBD8D-9A0A-43F7-A5B3-5A9A58825824}" srcOrd="1" destOrd="0" presId="urn:microsoft.com/office/officeart/2005/8/layout/hList1"/>
    <dgm:cxn modelId="{E5BF3934-5F2F-4C3B-81A6-161D540167E7}" type="presParOf" srcId="{383AF8F0-BBDA-47A4-A150-5474BB4317AB}" destId="{1DC3BC59-3F91-4827-A110-D2A6CF3A037E}" srcOrd="3" destOrd="0" presId="urn:microsoft.com/office/officeart/2005/8/layout/hList1"/>
    <dgm:cxn modelId="{FCFB5852-7DBE-4BD7-B3E8-DC68C717CF42}" type="presParOf" srcId="{383AF8F0-BBDA-47A4-A150-5474BB4317AB}" destId="{234AB7C5-D4DF-4CB2-B7D1-B51C58A92AB3}" srcOrd="4" destOrd="0" presId="urn:microsoft.com/office/officeart/2005/8/layout/hList1"/>
    <dgm:cxn modelId="{7123A9F0-4DE0-4DD6-9C98-8B2B7AE406A3}" type="presParOf" srcId="{234AB7C5-D4DF-4CB2-B7D1-B51C58A92AB3}" destId="{AF00BD15-EB88-4BD3-BD13-71BC389C9646}" srcOrd="0" destOrd="0" presId="urn:microsoft.com/office/officeart/2005/8/layout/hList1"/>
    <dgm:cxn modelId="{5B6766DF-D43F-4202-9D2C-60DD02980CAC}" type="presParOf" srcId="{234AB7C5-D4DF-4CB2-B7D1-B51C58A92AB3}" destId="{6E6A99BE-7488-4967-A1AE-8ED693252B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61898-1820-4CC4-9B5F-9CE9E7CFCA97}">
      <dsp:nvSpPr>
        <dsp:cNvPr id="0" name=""/>
        <dsp:cNvSpPr/>
      </dsp:nvSpPr>
      <dsp:spPr>
        <a:xfrm>
          <a:off x="3091" y="106352"/>
          <a:ext cx="3013941" cy="489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시각화</a:t>
          </a:r>
        </a:p>
      </dsp:txBody>
      <dsp:txXfrm>
        <a:off x="3091" y="106352"/>
        <a:ext cx="3013941" cy="489600"/>
      </dsp:txXfrm>
    </dsp:sp>
    <dsp:sp modelId="{E565AB62-2DF5-4A91-9787-3B4EA7CC1A8F}">
      <dsp:nvSpPr>
        <dsp:cNvPr id="0" name=""/>
        <dsp:cNvSpPr/>
      </dsp:nvSpPr>
      <dsp:spPr>
        <a:xfrm>
          <a:off x="3091" y="595952"/>
          <a:ext cx="3013941" cy="37696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건물</a:t>
          </a:r>
          <a:r>
            <a:rPr lang="en-US" altLang="ko-KR" sz="1700" kern="1200" dirty="0"/>
            <a:t>(</a:t>
          </a:r>
          <a:r>
            <a:rPr lang="ko-KR" altLang="en-US" sz="1700" kern="1200" dirty="0"/>
            <a:t>벽</a:t>
          </a:r>
          <a:r>
            <a:rPr lang="en-US" altLang="ko-KR" sz="1700" kern="1200" dirty="0"/>
            <a:t>, </a:t>
          </a:r>
          <a:r>
            <a:rPr lang="ko-KR" altLang="en-US" sz="1700" kern="1200" dirty="0"/>
            <a:t>바닥</a:t>
          </a:r>
          <a:r>
            <a:rPr lang="en-US" altLang="ko-KR" sz="1700" kern="1200" dirty="0"/>
            <a:t>) </a:t>
          </a:r>
          <a:r>
            <a:rPr lang="ko-KR" altLang="en-US" sz="1700" kern="1200" dirty="0"/>
            <a:t>생성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 err="1"/>
            <a:t>노드</a:t>
          </a:r>
          <a:r>
            <a:rPr lang="ko-KR" altLang="en-US" sz="1700" kern="1200" dirty="0"/>
            <a:t> 생성</a:t>
          </a:r>
        </a:p>
        <a:p>
          <a:pPr marL="342900" lvl="2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AP</a:t>
          </a:r>
          <a:endParaRPr lang="ko-KR" altLang="en-US" sz="1700" kern="1200" dirty="0"/>
        </a:p>
        <a:p>
          <a:pPr marL="342900" lvl="2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Station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시각화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700" kern="1200" dirty="0"/>
        </a:p>
      </dsp:txBody>
      <dsp:txXfrm>
        <a:off x="3091" y="595952"/>
        <a:ext cx="3013941" cy="3769657"/>
      </dsp:txXfrm>
    </dsp:sp>
    <dsp:sp modelId="{B9B460AA-C555-4D23-88BF-37FADF4C079B}">
      <dsp:nvSpPr>
        <dsp:cNvPr id="0" name=""/>
        <dsp:cNvSpPr/>
      </dsp:nvSpPr>
      <dsp:spPr>
        <a:xfrm>
          <a:off x="3438984" y="106352"/>
          <a:ext cx="3013941" cy="489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설정</a:t>
          </a:r>
        </a:p>
      </dsp:txBody>
      <dsp:txXfrm>
        <a:off x="3438984" y="106352"/>
        <a:ext cx="3013941" cy="489600"/>
      </dsp:txXfrm>
    </dsp:sp>
    <dsp:sp modelId="{77EBBD8D-9A0A-43F7-A5B3-5A9A58825824}">
      <dsp:nvSpPr>
        <dsp:cNvPr id="0" name=""/>
        <dsp:cNvSpPr/>
      </dsp:nvSpPr>
      <dsp:spPr>
        <a:xfrm>
          <a:off x="3438984" y="595952"/>
          <a:ext cx="3013941" cy="37696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 err="1"/>
            <a:t>노드</a:t>
          </a:r>
          <a:r>
            <a:rPr lang="ko-KR" altLang="en-US" sz="1700" kern="1200" dirty="0"/>
            <a:t> 설정</a:t>
          </a:r>
        </a:p>
        <a:p>
          <a:pPr marL="342900" lvl="2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Node</a:t>
          </a:r>
          <a:endParaRPr lang="ko-KR" altLang="en-US" sz="1700" kern="1200" dirty="0"/>
        </a:p>
        <a:p>
          <a:pPr marL="342900" lvl="2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Traffic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700" kern="1200" dirty="0"/>
            <a:t>안테나 설정</a:t>
          </a:r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Channel Manager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Path Loss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Application Layer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MAC Layer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700" kern="1200" dirty="0"/>
        </a:p>
      </dsp:txBody>
      <dsp:txXfrm>
        <a:off x="3438984" y="595952"/>
        <a:ext cx="3013941" cy="3769657"/>
      </dsp:txXfrm>
    </dsp:sp>
    <dsp:sp modelId="{AF00BD15-EB88-4BD3-BD13-71BC389C9646}">
      <dsp:nvSpPr>
        <dsp:cNvPr id="0" name=""/>
        <dsp:cNvSpPr/>
      </dsp:nvSpPr>
      <dsp:spPr>
        <a:xfrm>
          <a:off x="6874878" y="106352"/>
          <a:ext cx="3013941" cy="489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/>
            <a:t>실행</a:t>
          </a:r>
        </a:p>
      </dsp:txBody>
      <dsp:txXfrm>
        <a:off x="6874878" y="106352"/>
        <a:ext cx="3013941" cy="489600"/>
      </dsp:txXfrm>
    </dsp:sp>
    <dsp:sp modelId="{6E6A99BE-7488-4967-A1AE-8ED693252B8A}">
      <dsp:nvSpPr>
        <dsp:cNvPr id="0" name=""/>
        <dsp:cNvSpPr/>
      </dsp:nvSpPr>
      <dsp:spPr>
        <a:xfrm>
          <a:off x="6874878" y="595952"/>
          <a:ext cx="3013941" cy="376965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Network Simulator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Stats Logger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700" kern="1200" dirty="0"/>
            <a:t>Packet </a:t>
          </a:r>
          <a:r>
            <a:rPr lang="ko-KR" altLang="en-US" sz="1700" kern="1200" dirty="0"/>
            <a:t>전송</a:t>
          </a:r>
        </a:p>
      </dsp:txBody>
      <dsp:txXfrm>
        <a:off x="6874878" y="595952"/>
        <a:ext cx="3013941" cy="3769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0" latinLnBrk="0" hangingPunct="0">
              <a:defRPr kumimoji="0" sz="1300" b="0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latinLnBrk="0" hangingPunct="0">
              <a:defRPr kumimoji="0" sz="1300" b="0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0" latinLnBrk="0" hangingPunct="0">
              <a:defRPr kumimoji="0" sz="1300" b="0">
                <a:latin typeface="Times New Roman" pitchFamily="18" charset="0"/>
              </a:defRPr>
            </a:lvl1pPr>
          </a:lstStyle>
          <a:p>
            <a:endParaRPr lang="en-US" altLang="ko-KR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latinLnBrk="0" hangingPunct="0">
              <a:defRPr kumimoji="0" sz="1300" b="0">
                <a:latin typeface="Times New Roman" pitchFamily="18" charset="0"/>
              </a:defRPr>
            </a:lvl1pPr>
          </a:lstStyle>
          <a:p>
            <a:fld id="{616CADF8-4FCA-4A95-BD59-080619889126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7340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853E46-727F-424C-99F3-DDCFBDDC7785}" type="slidenum">
              <a:rPr lang="ko-KR" altLang="en-US"/>
              <a:pPr/>
              <a:t>1</a:t>
            </a:fld>
            <a:endParaRPr lang="en-US" altLang="ko-KR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536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69D585-5A2E-4C37-A73F-5DD57D96E6BC}" type="slidenum">
              <a:rPr lang="ko-KR" altLang="en-US"/>
              <a:pPr/>
              <a:t>2</a:t>
            </a:fld>
            <a:endParaRPr lang="en-US" altLang="ko-KR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239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CADF8-4FCA-4A95-BD59-080619889126}" type="slidenum">
              <a:rPr lang="ko-KR" altLang="en-US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47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 도형 5"/>
          <p:cNvSpPr/>
          <p:nvPr/>
        </p:nvSpPr>
        <p:spPr bwMode="auto">
          <a:xfrm flipH="1">
            <a:off x="1090" y="5976590"/>
            <a:ext cx="12195517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L 도형 5"/>
          <p:cNvSpPr/>
          <p:nvPr/>
        </p:nvSpPr>
        <p:spPr bwMode="auto">
          <a:xfrm flipH="1">
            <a:off x="1091" y="6029548"/>
            <a:ext cx="12190909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914400" y="1277281"/>
            <a:ext cx="10363200" cy="1259824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3" name="부제목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00032" y="3023002"/>
            <a:ext cx="7791936" cy="1081259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004EA2"/>
                </a:solidFill>
                <a:effectLst>
                  <a:glow rad="38100">
                    <a:schemeClr val="bg1"/>
                  </a:glow>
                </a:effectLst>
                <a:latin typeface="Candara" panose="020E0502030303020204" pitchFamily="34" charset="0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A9853B-F490-4B3B-9B23-5B632CC61D03}"/>
              </a:ext>
            </a:extLst>
          </p:cNvPr>
          <p:cNvSpPr/>
          <p:nvPr/>
        </p:nvSpPr>
        <p:spPr>
          <a:xfrm>
            <a:off x="1089" y="0"/>
            <a:ext cx="12192000" cy="711200"/>
          </a:xfrm>
          <a:prstGeom prst="rect">
            <a:avLst/>
          </a:prstGeom>
          <a:solidFill>
            <a:srgbClr val="00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3CDD27-CD1C-4CA0-A452-7B574BE3AB50}"/>
              </a:ext>
            </a:extLst>
          </p:cNvPr>
          <p:cNvSpPr/>
          <p:nvPr/>
        </p:nvSpPr>
        <p:spPr>
          <a:xfrm>
            <a:off x="0" y="612559"/>
            <a:ext cx="12192000" cy="383340"/>
          </a:xfrm>
          <a:prstGeom prst="rect">
            <a:avLst/>
          </a:prstGeom>
          <a:solidFill>
            <a:srgbClr val="20A15E"/>
          </a:solidFill>
          <a:ln>
            <a:solidFill>
              <a:srgbClr val="20A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4" name="Picture 2" descr="기본형">
            <a:extLst>
              <a:ext uri="{FF2B5EF4-FFF2-40B4-BE49-F238E27FC236}">
                <a16:creationId xmlns:a16="http://schemas.microsoft.com/office/drawing/2014/main" id="{C15B169D-BC36-48A4-BC08-59D837751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3" t="26557" r="28362" b="25734"/>
          <a:stretch/>
        </p:blipFill>
        <p:spPr bwMode="auto">
          <a:xfrm>
            <a:off x="108529" y="133822"/>
            <a:ext cx="1080653" cy="7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419EA2-9D9A-4A66-A8E6-5B510F0B200A}"/>
              </a:ext>
            </a:extLst>
          </p:cNvPr>
          <p:cNvGrpSpPr/>
          <p:nvPr/>
        </p:nvGrpSpPr>
        <p:grpSpPr>
          <a:xfrm>
            <a:off x="4618634" y="4966858"/>
            <a:ext cx="2986710" cy="676262"/>
            <a:chOff x="4500986" y="5008857"/>
            <a:chExt cx="2986710" cy="6762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10D680-078B-4021-91D2-BFE36AAF6766}"/>
                </a:ext>
              </a:extLst>
            </p:cNvPr>
            <p:cNvSpPr txBox="1"/>
            <p:nvPr/>
          </p:nvSpPr>
          <p:spPr>
            <a:xfrm>
              <a:off x="5180654" y="5023399"/>
              <a:ext cx="2307042" cy="66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ko-KR" altLang="en-US" sz="1200" b="0" dirty="0">
                  <a:effectLst>
                    <a:glow rad="1270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나눔고딕 ExtraBold" panose="020D0904000000000000" pitchFamily="50" charset="-127"/>
                </a:rPr>
                <a:t>부산대학교 </a:t>
              </a:r>
              <a:r>
                <a:rPr lang="ko-KR" altLang="en-US" sz="1200" b="0" dirty="0" err="1">
                  <a:effectLst>
                    <a:glow rad="1270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나눔고딕 ExtraBold" panose="020D0904000000000000" pitchFamily="50" charset="-127"/>
                </a:rPr>
                <a:t>정보</a:t>
              </a:r>
              <a:r>
                <a:rPr lang="ko-KR" altLang="en-US" sz="1200" b="0" dirty="0" err="1">
                  <a:effectLst>
                    <a:glow rad="1270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n-ea"/>
                </a:rPr>
                <a:t>∙</a:t>
              </a:r>
              <a:r>
                <a:rPr lang="ko-KR" altLang="en-US" sz="1200" b="0" dirty="0" err="1">
                  <a:effectLst>
                    <a:glow rad="1270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나눔고딕 ExtraBold" panose="020D0904000000000000" pitchFamily="50" charset="-127"/>
                </a:rPr>
                <a:t>의생명공학대학</a:t>
              </a:r>
              <a:endParaRPr lang="en-US" altLang="ko-KR" sz="1200" b="0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000" b="1" baseline="0" dirty="0">
                  <a:solidFill>
                    <a:schemeClr val="tx2"/>
                  </a:solidFill>
                  <a:effectLst>
                    <a:glow rad="127000">
                      <a:schemeClr val="bg1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정보컴퓨터공학부</a:t>
              </a:r>
            </a:p>
          </p:txBody>
        </p:sp>
        <p:pic>
          <p:nvPicPr>
            <p:cNvPr id="18" name="Picture 4" descr="정장형 심볼01">
              <a:extLst>
                <a:ext uri="{FF2B5EF4-FFF2-40B4-BE49-F238E27FC236}">
                  <a16:creationId xmlns:a16="http://schemas.microsoft.com/office/drawing/2014/main" id="{0C114522-CCBA-469B-9213-8C7B06103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986" y="5008857"/>
              <a:ext cx="613861" cy="613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8" descr="C:\Users\Donggeon Lee\Desktop\IoT\pnu.png">
            <a:extLst>
              <a:ext uri="{FF2B5EF4-FFF2-40B4-BE49-F238E27FC236}">
                <a16:creationId xmlns:a16="http://schemas.microsoft.com/office/drawing/2014/main" id="{9056A20B-609E-422A-853D-048C9A87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759" y="6205538"/>
            <a:ext cx="1837624" cy="46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7A719D-0751-45FB-BAC0-31F9E1BD3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4392" y="2736479"/>
            <a:ext cx="2088296" cy="28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55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5120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용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691467" y="601132"/>
            <a:ext cx="7890933" cy="5996519"/>
          </a:xfrm>
        </p:spPr>
        <p:txBody>
          <a:bodyPr/>
          <a:lstStyle>
            <a:lvl1pPr marL="0" indent="0">
              <a:buFontTx/>
              <a:buNone/>
              <a:defRPr sz="1200" b="0"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sz="1200" b="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>
          <a:xfrm>
            <a:off x="609601" y="601133"/>
            <a:ext cx="2969684" cy="5996517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 sz="1400" b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1200"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  <a:lvl3pPr>
              <a:defRPr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3pPr>
            <a:lvl4pPr>
              <a:defRPr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4pPr>
            <a:lvl5pPr>
              <a:defRPr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EB2BE-6095-4ACC-8B4C-CCF4D1EEA40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BE5FA14-A049-42DB-B2D1-BBC7A1640990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216747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609601" y="692150"/>
            <a:ext cx="5486399" cy="6049963"/>
          </a:xfrm>
        </p:spPr>
        <p:txBody>
          <a:bodyPr/>
          <a:lstStyle>
            <a:lvl1pPr>
              <a:defRPr sz="1800">
                <a:effectLst/>
              </a:defRPr>
            </a:lvl1pPr>
            <a:lvl2pPr>
              <a:defRPr sz="1400"/>
            </a:lvl2pPr>
            <a:lvl3pPr>
              <a:spcBef>
                <a:spcPts val="300"/>
              </a:spcBef>
              <a:spcAft>
                <a:spcPts val="300"/>
              </a:spcAft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내용 개체 틀 5"/>
          <p:cNvSpPr>
            <a:spLocks noGrp="1"/>
          </p:cNvSpPr>
          <p:nvPr>
            <p:ph sz="quarter" idx="11"/>
          </p:nvPr>
        </p:nvSpPr>
        <p:spPr>
          <a:xfrm>
            <a:off x="6096000" y="692150"/>
            <a:ext cx="5486400" cy="6049963"/>
          </a:xfrm>
        </p:spPr>
        <p:txBody>
          <a:bodyPr/>
          <a:lstStyle>
            <a:lvl1pPr>
              <a:defRPr sz="1800">
                <a:effectLst/>
              </a:defRPr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814EDBB-02A9-427B-96BB-CC6F6BBD4FA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BE5FA14-A049-42DB-B2D1-BBC7A1640990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6512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콘텐츠 2개 - 우측 소스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331783" y="700618"/>
            <a:ext cx="5587997" cy="6049963"/>
          </a:xfrm>
        </p:spPr>
        <p:txBody>
          <a:bodyPr/>
          <a:lstStyle>
            <a:lvl1pPr>
              <a:spcBef>
                <a:spcPts val="0"/>
              </a:spcBef>
              <a:defRPr sz="1800">
                <a:effectLst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 b="0"/>
            </a:lvl2pPr>
            <a:lvl3pPr>
              <a:spcBef>
                <a:spcPts val="300"/>
              </a:spcBef>
              <a:spcAft>
                <a:spcPts val="300"/>
              </a:spcAft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내용 개체 틀 5"/>
          <p:cNvSpPr>
            <a:spLocks noGrp="1"/>
          </p:cNvSpPr>
          <p:nvPr>
            <p:ph sz="quarter" idx="11"/>
          </p:nvPr>
        </p:nvSpPr>
        <p:spPr>
          <a:xfrm>
            <a:off x="6493656" y="902735"/>
            <a:ext cx="5377913" cy="5645727"/>
          </a:xfr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 defTabSz="450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baseline="0">
                <a:effectLst/>
                <a:latin typeface="Consolas" panose="020B0609020204030204" pitchFamily="49" charset="0"/>
              </a:defRPr>
            </a:lvl1pPr>
            <a:lvl2pPr>
              <a:defRPr sz="1400" b="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F52F86A-41D3-470E-88C1-0694E1813D4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BE5FA14-A049-42DB-B2D1-BBC7A1640990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17644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없이 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609600" y="118534"/>
            <a:ext cx="10972800" cy="6623580"/>
          </a:xfrm>
        </p:spPr>
        <p:txBody>
          <a:bodyPr/>
          <a:lstStyle>
            <a:lvl1pPr>
              <a:defRPr>
                <a:effectLst/>
              </a:defRPr>
            </a:lvl1pPr>
            <a:lvl2pPr>
              <a:defRPr b="0"/>
            </a:lvl2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969987A7-774C-47CA-9054-7DA04E956E53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BE5FA14-A049-42DB-B2D1-BBC7A1640990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51374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623392" y="633844"/>
            <a:ext cx="10959008" cy="5963805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Ø"/>
              <a:defRPr>
                <a:effectLst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6ABC9F2-2E2C-40D4-8554-4B3D53E1AE04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BE5FA14-A049-42DB-B2D1-BBC7A1640990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C6B68D-61A2-4C67-B577-468C1D50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4" y="105980"/>
            <a:ext cx="1402202" cy="4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1247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콘텐츠 2개 - 우측 소스코드(14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331783" y="700618"/>
            <a:ext cx="5587997" cy="6049963"/>
          </a:xfrm>
        </p:spPr>
        <p:txBody>
          <a:bodyPr/>
          <a:lstStyle>
            <a:lvl1pPr>
              <a:defRPr sz="1800">
                <a:effectLst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 b="0"/>
            </a:lvl2pPr>
            <a:lvl3pPr>
              <a:spcBef>
                <a:spcPts val="300"/>
              </a:spcBef>
              <a:spcAft>
                <a:spcPts val="300"/>
              </a:spcAft>
              <a:defRPr sz="12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내용 개체 틀 5"/>
          <p:cNvSpPr>
            <a:spLocks noGrp="1"/>
          </p:cNvSpPr>
          <p:nvPr>
            <p:ph sz="quarter" idx="11"/>
          </p:nvPr>
        </p:nvSpPr>
        <p:spPr>
          <a:xfrm>
            <a:off x="6493656" y="902735"/>
            <a:ext cx="5377913" cy="5645727"/>
          </a:xfrm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 defTabSz="39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0" baseline="0">
                <a:effectLst/>
                <a:latin typeface="Consolas" panose="020B0609020204030204" pitchFamily="49" charset="0"/>
              </a:defRPr>
            </a:lvl1pPr>
            <a:lvl2pPr>
              <a:defRPr sz="1400" b="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57C56EA-6FB1-4D30-9EA6-DDFFEEE094E4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BE5FA14-A049-42DB-B2D1-BBC7A1640990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968745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9349" y="72039"/>
            <a:ext cx="11715584" cy="614218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89DC6DC1-8099-4A91-8E03-E24504AF3534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05DB11-9E8D-4861-8DF2-ADEACCA464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4921" y="756458"/>
            <a:ext cx="11450012" cy="5690380"/>
          </a:xfrm>
        </p:spPr>
        <p:txBody>
          <a:bodyPr/>
          <a:lstStyle>
            <a:lvl1pPr>
              <a:defRPr b="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</a:defRPr>
            </a:lvl3pPr>
            <a:lvl4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</a:defRPr>
            </a:lvl4pPr>
            <a:lvl5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05122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63084" y="3929066"/>
            <a:ext cx="10363200" cy="714380"/>
          </a:xfrm>
        </p:spPr>
        <p:txBody>
          <a:bodyPr anchor="t"/>
          <a:lstStyle>
            <a:lvl1pPr algn="l">
              <a:defRPr sz="4000" b="1" cap="all"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963084" y="4643446"/>
            <a:ext cx="103632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92266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09600" y="781396"/>
            <a:ext cx="5384800" cy="5959972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F0A069A-62C0-470B-9E23-4DBC6DEACF04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5565FF20-9F99-4F3D-8508-0C7C5A8F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49" y="88665"/>
            <a:ext cx="11715584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6323F4-0B9B-4F2F-9D74-97D8AAC62AB9}"/>
              </a:ext>
            </a:extLst>
          </p:cNvPr>
          <p:cNvSpPr>
            <a:spLocks noGrp="1"/>
          </p:cNvSpPr>
          <p:nvPr>
            <p:ph sz="half" idx="11"/>
            <p:custDataLst>
              <p:tags r:id="rId3"/>
            </p:custDataLst>
          </p:nvPr>
        </p:nvSpPr>
        <p:spPr>
          <a:xfrm>
            <a:off x="6570133" y="781396"/>
            <a:ext cx="5384800" cy="5959972"/>
          </a:xfrm>
        </p:spPr>
        <p:txBody>
          <a:bodyPr>
            <a:normAutofit/>
          </a:bodyPr>
          <a:lstStyle>
            <a:lvl1pPr>
              <a:defRPr sz="2000"/>
            </a:lvl1pPr>
            <a:lvl2pPr marL="442913" indent="-174625">
              <a:defRPr sz="1600"/>
            </a:lvl2pPr>
            <a:lvl3pPr marL="803275" indent="-174625">
              <a:defRPr sz="1400"/>
            </a:lvl3pPr>
            <a:lvl4pPr marL="1081088" indent="-277813">
              <a:defRPr sz="1200"/>
            </a:lvl4pPr>
            <a:lvl5pPr marL="1163638" indent="-268288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56126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9349" y="88665"/>
            <a:ext cx="11715584" cy="614218"/>
          </a:xfrm>
        </p:spPr>
        <p:txBody>
          <a:bodyPr/>
          <a:lstStyle>
            <a:lvl1pPr>
              <a:defRPr baseline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FE5CD928-1DBF-42B4-89B1-DD8D8B510B83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18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62CB5660-90A7-48FE-9DDB-C3CD09C781BB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6913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5FA14-A049-42DB-B2D1-BBC7A1640990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1"/>
          </p:nvPr>
        </p:nvSpPr>
        <p:spPr>
          <a:xfrm>
            <a:off x="623392" y="115888"/>
            <a:ext cx="10959008" cy="6481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2561508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609601" y="692150"/>
            <a:ext cx="5486399" cy="6049963"/>
          </a:xfrm>
        </p:spPr>
        <p:txBody>
          <a:bodyPr/>
          <a:lstStyle>
            <a:lvl1pPr>
              <a:defRPr sz="1800">
                <a:effectLst/>
              </a:defRPr>
            </a:lvl1pPr>
            <a:lvl2pPr>
              <a:defRPr sz="1400"/>
            </a:lvl2pPr>
            <a:lvl3pPr>
              <a:spcBef>
                <a:spcPts val="300"/>
              </a:spcBef>
              <a:spcAft>
                <a:spcPts val="300"/>
              </a:spcAft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내용 개체 틀 5"/>
          <p:cNvSpPr>
            <a:spLocks noGrp="1"/>
          </p:cNvSpPr>
          <p:nvPr>
            <p:ph sz="quarter" idx="11"/>
          </p:nvPr>
        </p:nvSpPr>
        <p:spPr>
          <a:xfrm>
            <a:off x="6096000" y="692150"/>
            <a:ext cx="5486400" cy="6049963"/>
          </a:xfrm>
        </p:spPr>
        <p:txBody>
          <a:bodyPr/>
          <a:lstStyle>
            <a:lvl1pPr>
              <a:defRPr sz="1800">
                <a:effectLst/>
              </a:defRPr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814EDBB-02A9-427B-96BB-CC6F6BBD4FA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BE5FA14-A049-42DB-B2D1-BBC7A1640990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306810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609601" y="692150"/>
            <a:ext cx="5486399" cy="6049963"/>
          </a:xfrm>
        </p:spPr>
        <p:txBody>
          <a:bodyPr/>
          <a:lstStyle>
            <a:lvl1pPr>
              <a:defRPr sz="1800">
                <a:effectLst/>
              </a:defRPr>
            </a:lvl1pPr>
            <a:lvl2pPr>
              <a:defRPr sz="1400"/>
            </a:lvl2pPr>
            <a:lvl3pPr>
              <a:spcBef>
                <a:spcPts val="300"/>
              </a:spcBef>
              <a:spcAft>
                <a:spcPts val="300"/>
              </a:spcAft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내용 개체 틀 5"/>
          <p:cNvSpPr>
            <a:spLocks noGrp="1"/>
          </p:cNvSpPr>
          <p:nvPr>
            <p:ph sz="quarter" idx="11"/>
          </p:nvPr>
        </p:nvSpPr>
        <p:spPr>
          <a:xfrm>
            <a:off x="6096000" y="692150"/>
            <a:ext cx="5486400" cy="6049963"/>
          </a:xfrm>
        </p:spPr>
        <p:txBody>
          <a:bodyPr/>
          <a:lstStyle>
            <a:lvl1pPr>
              <a:defRPr sz="1800">
                <a:effectLst/>
              </a:defRPr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814EDBB-02A9-427B-96BB-CC6F6BBD4FA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BE5FA14-A049-42DB-B2D1-BBC7A1640990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794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11760629" y="6597352"/>
            <a:ext cx="431371" cy="194616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none"/>
        </p:style>
        <p:txBody>
          <a:bodyPr lIns="0" tIns="0" rIns="0" bIns="0" anchor="ctr" anchorCtr="1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100" b="0" baseline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4BE5FA14-A049-42DB-B2D1-BBC7A1640990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026" name="제목 개체 틀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 bwMode="auto">
          <a:xfrm>
            <a:off x="242392" y="79774"/>
            <a:ext cx="11713301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 bwMode="auto">
          <a:xfrm>
            <a:off x="239350" y="796190"/>
            <a:ext cx="11713301" cy="598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791968"/>
            <a:ext cx="12192000" cy="66032"/>
          </a:xfrm>
          <a:prstGeom prst="rect">
            <a:avLst/>
          </a:prstGeom>
          <a:solidFill>
            <a:srgbClr val="20A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0" y="1"/>
            <a:ext cx="12192000" cy="45719"/>
          </a:xfrm>
          <a:prstGeom prst="rect">
            <a:avLst/>
          </a:prstGeom>
          <a:solidFill>
            <a:srgbClr val="00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Picture 8" descr="C:\Users\Donggeon Lee\Desktop\IoT\pnu.png">
            <a:extLst>
              <a:ext uri="{FF2B5EF4-FFF2-40B4-BE49-F238E27FC236}">
                <a16:creationId xmlns:a16="http://schemas.microsoft.com/office/drawing/2014/main" id="{446F8758-9D56-42FD-864C-C430A8AD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2" y="6514203"/>
            <a:ext cx="957047" cy="2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93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2800" b="1" kern="1200" baseline="0">
          <a:solidFill>
            <a:schemeClr val="tx1">
              <a:lumMod val="75000"/>
              <a:lumOff val="25000"/>
            </a:schemeClr>
          </a:solidFill>
          <a:effectLst>
            <a:glow rad="127000">
              <a:schemeClr val="bg1"/>
            </a:glow>
            <a:outerShdw blurRad="38100" dist="38100" dir="2700000" algn="tl" rotWithShape="0">
              <a:prstClr val="black">
                <a:alpha val="40000"/>
              </a:prstClr>
            </a:outerShdw>
          </a:effectLst>
          <a:latin typeface="Calibri" panose="020F0502020204030204" pitchFamily="34" charset="0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2800">
          <a:solidFill>
            <a:srgbClr val="0E2AA7"/>
          </a:solidFill>
          <a:latin typeface="Times New Roman" pitchFamily="18" charset="0"/>
          <a:ea typeface="나눔고딕 Bold" pitchFamily="50" charset="-127"/>
        </a:defRPr>
      </a:lvl9pPr>
    </p:titleStyle>
    <p:bodyStyle>
      <a:lvl1pPr marL="342900" indent="-342900" algn="l" rtl="0" eaLnBrk="1" fontAlgn="base" latinLnBrk="1" hangingPunct="1">
        <a:lnSpc>
          <a:spcPct val="150000"/>
        </a:lnSpc>
        <a:spcBef>
          <a:spcPts val="1200"/>
        </a:spcBef>
        <a:spcAft>
          <a:spcPts val="600"/>
        </a:spcAft>
        <a:buFont typeface="Wingdings" pitchFamily="2" charset="2"/>
        <a:buChar char="v"/>
        <a:defRPr sz="2000" b="0" kern="1200" baseline="0">
          <a:solidFill>
            <a:schemeClr val="tx1"/>
          </a:solidFill>
          <a:effectLst/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latinLnBrk="1" hangingPunct="1">
        <a:lnSpc>
          <a:spcPct val="100000"/>
        </a:lnSpc>
        <a:spcBef>
          <a:spcPts val="600"/>
        </a:spcBef>
        <a:spcAft>
          <a:spcPts val="600"/>
        </a:spcAft>
        <a:buFont typeface="Wingdings" pitchFamily="2" charset="2"/>
        <a:buChar char="§"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•"/>
        <a:defRPr sz="1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–"/>
        <a:defRPr sz="12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rtl="0" eaLnBrk="1" fontAlgn="base" latinLnBrk="1" hangingPunct="1">
        <a:lnSpc>
          <a:spcPct val="100000"/>
        </a:lnSpc>
        <a:spcBef>
          <a:spcPts val="300"/>
        </a:spcBef>
        <a:spcAft>
          <a:spcPts val="300"/>
        </a:spcAft>
        <a:buFont typeface="Arial" charset="0"/>
        <a:buChar char="»"/>
        <a:defRPr sz="12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5120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400" dirty="0"/>
              <a:t>PNU </a:t>
            </a:r>
            <a:r>
              <a:rPr lang="en-US" altLang="ko-KR" sz="4400" dirty="0" err="1"/>
              <a:t>WiFi</a:t>
            </a:r>
            <a:r>
              <a:rPr lang="en-US" altLang="ko-KR" sz="4400" dirty="0"/>
              <a:t> </a:t>
            </a:r>
            <a:r>
              <a:rPr lang="ko-KR" altLang="en-US" sz="4400" dirty="0"/>
              <a:t>무선랜 서비스 </a:t>
            </a:r>
            <a:br>
              <a:rPr lang="en-US" altLang="ko-KR" sz="4400" dirty="0"/>
            </a:br>
            <a:r>
              <a:rPr lang="ko-KR" altLang="en-US" sz="4400" dirty="0"/>
              <a:t>품질 분석 및 개선 연구</a:t>
            </a:r>
            <a:endParaRPr lang="en-US" altLang="ko-KR" sz="4400" dirty="0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00032" y="3023002"/>
            <a:ext cx="7791936" cy="1846158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부산대학교 정보컴퓨터공학부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201524412 </a:t>
            </a:r>
            <a:r>
              <a:rPr lang="ko-KR" altLang="en-US" sz="1800" dirty="0"/>
              <a:t>곽민수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201624419 </a:t>
            </a:r>
            <a:r>
              <a:rPr lang="ko-KR" altLang="en-US" sz="1800" dirty="0"/>
              <a:t>김도형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201724537 </a:t>
            </a:r>
            <a:r>
              <a:rPr lang="ko-KR" altLang="en-US" sz="1800" dirty="0"/>
              <a:t>이예경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68003CE-F4EE-44A4-9AA7-F3445E991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921" y="795335"/>
            <a:ext cx="11450012" cy="569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v"/>
              <a:defRPr sz="2000" b="0" kern="120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+mn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1343"/>
            <a:ext cx="11715584" cy="614218"/>
          </a:xfrm>
        </p:spPr>
        <p:txBody>
          <a:bodyPr/>
          <a:lstStyle/>
          <a:p>
            <a:r>
              <a:rPr lang="ko-KR" altLang="en-US" dirty="0"/>
              <a:t>데이터 수집 및 정리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10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3DB7E-B00C-431D-95AC-4BEAE7854F76}"/>
              </a:ext>
            </a:extLst>
          </p:cNvPr>
          <p:cNvSpPr txBox="1"/>
          <p:nvPr/>
        </p:nvSpPr>
        <p:spPr>
          <a:xfrm>
            <a:off x="5640355" y="296246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8003CE-F4EE-44A4-9AA7-F3445E991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641" y="766095"/>
            <a:ext cx="11450012" cy="569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v"/>
              <a:defRPr sz="2000" b="0" kern="120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+mn-lt"/>
              </a:rPr>
              <a:t>환경 모사에 필요한 데이터</a:t>
            </a:r>
            <a:endParaRPr lang="en-US" altLang="ko-KR" sz="1800" b="1" dirty="0">
              <a:latin typeface="+mn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6094E7-C59B-4440-884C-A619193A15B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0" y="1667034"/>
            <a:ext cx="5040000" cy="360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574415" y="4615090"/>
            <a:ext cx="13244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/>
              <a:t>AP </a:t>
            </a:r>
            <a:r>
              <a:rPr lang="ko-KR" altLang="en-US" sz="1500" dirty="0"/>
              <a:t>이용자 수</a:t>
            </a:r>
            <a:endParaRPr lang="en-US" altLang="ko-KR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8446417" y="1899308"/>
            <a:ext cx="1473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500" dirty="0"/>
              <a:t>건물 위치 좌표</a:t>
            </a:r>
            <a:endParaRPr lang="en-US" altLang="ko-KR" sz="1500" dirty="0"/>
          </a:p>
        </p:txBody>
      </p:sp>
      <p:grpSp>
        <p:nvGrpSpPr>
          <p:cNvPr id="9" name="그룹 8"/>
          <p:cNvGrpSpPr/>
          <p:nvPr/>
        </p:nvGrpSpPr>
        <p:grpSpPr>
          <a:xfrm>
            <a:off x="9898817" y="4143282"/>
            <a:ext cx="1260000" cy="1260000"/>
            <a:chOff x="8314136" y="1770570"/>
            <a:chExt cx="1800000" cy="180000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314136" y="1770570"/>
              <a:ext cx="1800000" cy="1800000"/>
            </a:xfrm>
            <a:prstGeom prst="roundRect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8674136" y="2048396"/>
              <a:ext cx="1080000" cy="1280013"/>
              <a:chOff x="1227" y="337"/>
              <a:chExt cx="2608" cy="3091"/>
            </a:xfrm>
            <a:solidFill>
              <a:srgbClr val="FF9999"/>
            </a:solidFill>
          </p:grpSpPr>
          <p:sp>
            <p:nvSpPr>
              <p:cNvPr id="13" name="Freeform 5"/>
              <p:cNvSpPr>
                <a:spLocks/>
              </p:cNvSpPr>
              <p:nvPr/>
            </p:nvSpPr>
            <p:spPr bwMode="auto">
              <a:xfrm>
                <a:off x="1842" y="337"/>
                <a:ext cx="1378" cy="1834"/>
              </a:xfrm>
              <a:custGeom>
                <a:avLst/>
                <a:gdLst>
                  <a:gd name="T0" fmla="*/ 449 w 4135"/>
                  <a:gd name="T1" fmla="*/ 4088 h 5500"/>
                  <a:gd name="T2" fmla="*/ 567 w 4135"/>
                  <a:gd name="T3" fmla="*/ 4417 h 5500"/>
                  <a:gd name="T4" fmla="*/ 753 w 4135"/>
                  <a:gd name="T5" fmla="*/ 4739 h 5500"/>
                  <a:gd name="T6" fmla="*/ 1004 w 4135"/>
                  <a:gd name="T7" fmla="*/ 5036 h 5500"/>
                  <a:gd name="T8" fmla="*/ 1316 w 4135"/>
                  <a:gd name="T9" fmla="*/ 5279 h 5500"/>
                  <a:gd name="T10" fmla="*/ 1623 w 4135"/>
                  <a:gd name="T11" fmla="*/ 5425 h 5500"/>
                  <a:gd name="T12" fmla="*/ 1898 w 4135"/>
                  <a:gd name="T13" fmla="*/ 5490 h 5500"/>
                  <a:gd name="T14" fmla="*/ 2234 w 4135"/>
                  <a:gd name="T15" fmla="*/ 5490 h 5500"/>
                  <a:gd name="T16" fmla="*/ 2509 w 4135"/>
                  <a:gd name="T17" fmla="*/ 5423 h 5500"/>
                  <a:gd name="T18" fmla="*/ 2811 w 4135"/>
                  <a:gd name="T19" fmla="*/ 5277 h 5500"/>
                  <a:gd name="T20" fmla="*/ 3124 w 4135"/>
                  <a:gd name="T21" fmla="*/ 5033 h 5500"/>
                  <a:gd name="T22" fmla="*/ 3376 w 4135"/>
                  <a:gd name="T23" fmla="*/ 4738 h 5500"/>
                  <a:gd name="T24" fmla="*/ 3565 w 4135"/>
                  <a:gd name="T25" fmla="*/ 4415 h 5500"/>
                  <a:gd name="T26" fmla="*/ 3686 w 4135"/>
                  <a:gd name="T27" fmla="*/ 4088 h 5500"/>
                  <a:gd name="T28" fmla="*/ 3736 w 4135"/>
                  <a:gd name="T29" fmla="*/ 3929 h 5500"/>
                  <a:gd name="T30" fmla="*/ 3854 w 4135"/>
                  <a:gd name="T31" fmla="*/ 3835 h 5500"/>
                  <a:gd name="T32" fmla="*/ 3989 w 4135"/>
                  <a:gd name="T33" fmla="*/ 3560 h 5500"/>
                  <a:gd name="T34" fmla="*/ 4093 w 4135"/>
                  <a:gd name="T35" fmla="*/ 3217 h 5500"/>
                  <a:gd name="T36" fmla="*/ 4119 w 4135"/>
                  <a:gd name="T37" fmla="*/ 2774 h 5500"/>
                  <a:gd name="T38" fmla="*/ 3981 w 4135"/>
                  <a:gd name="T39" fmla="*/ 2627 h 5500"/>
                  <a:gd name="T40" fmla="*/ 3912 w 4135"/>
                  <a:gd name="T41" fmla="*/ 2556 h 5500"/>
                  <a:gd name="T42" fmla="*/ 3982 w 4135"/>
                  <a:gd name="T43" fmla="*/ 2212 h 5500"/>
                  <a:gd name="T44" fmla="*/ 4002 w 4135"/>
                  <a:gd name="T45" fmla="*/ 1498 h 5500"/>
                  <a:gd name="T46" fmla="*/ 3883 w 4135"/>
                  <a:gd name="T47" fmla="*/ 1045 h 5500"/>
                  <a:gd name="T48" fmla="*/ 3697 w 4135"/>
                  <a:gd name="T49" fmla="*/ 798 h 5500"/>
                  <a:gd name="T50" fmla="*/ 3495 w 4135"/>
                  <a:gd name="T51" fmla="*/ 682 h 5500"/>
                  <a:gd name="T52" fmla="*/ 3420 w 4135"/>
                  <a:gd name="T53" fmla="*/ 661 h 5500"/>
                  <a:gd name="T54" fmla="*/ 3207 w 4135"/>
                  <a:gd name="T55" fmla="*/ 407 h 5500"/>
                  <a:gd name="T56" fmla="*/ 2939 w 4135"/>
                  <a:gd name="T57" fmla="*/ 217 h 5500"/>
                  <a:gd name="T58" fmla="*/ 2690 w 4135"/>
                  <a:gd name="T59" fmla="*/ 99 h 5500"/>
                  <a:gd name="T60" fmla="*/ 2317 w 4135"/>
                  <a:gd name="T61" fmla="*/ 10 h 5500"/>
                  <a:gd name="T62" fmla="*/ 1943 w 4135"/>
                  <a:gd name="T63" fmla="*/ 6 h 5500"/>
                  <a:gd name="T64" fmla="*/ 1639 w 4135"/>
                  <a:gd name="T65" fmla="*/ 52 h 5500"/>
                  <a:gd name="T66" fmla="*/ 1371 w 4135"/>
                  <a:gd name="T67" fmla="*/ 151 h 5500"/>
                  <a:gd name="T68" fmla="*/ 1107 w 4135"/>
                  <a:gd name="T69" fmla="*/ 305 h 5500"/>
                  <a:gd name="T70" fmla="*/ 816 w 4135"/>
                  <a:gd name="T71" fmla="*/ 524 h 5500"/>
                  <a:gd name="T72" fmla="*/ 579 w 4135"/>
                  <a:gd name="T73" fmla="*/ 762 h 5500"/>
                  <a:gd name="T74" fmla="*/ 334 w 4135"/>
                  <a:gd name="T75" fmla="*/ 1109 h 5500"/>
                  <a:gd name="T76" fmla="*/ 188 w 4135"/>
                  <a:gd name="T77" fmla="*/ 1466 h 5500"/>
                  <a:gd name="T78" fmla="*/ 141 w 4135"/>
                  <a:gd name="T79" fmla="*/ 1680 h 5500"/>
                  <a:gd name="T80" fmla="*/ 155 w 4135"/>
                  <a:gd name="T81" fmla="*/ 2254 h 5500"/>
                  <a:gd name="T82" fmla="*/ 223 w 4135"/>
                  <a:gd name="T83" fmla="*/ 2559 h 5500"/>
                  <a:gd name="T84" fmla="*/ 154 w 4135"/>
                  <a:gd name="T85" fmla="*/ 2628 h 5500"/>
                  <a:gd name="T86" fmla="*/ 15 w 4135"/>
                  <a:gd name="T87" fmla="*/ 2776 h 5500"/>
                  <a:gd name="T88" fmla="*/ 41 w 4135"/>
                  <a:gd name="T89" fmla="*/ 3220 h 5500"/>
                  <a:gd name="T90" fmla="*/ 145 w 4135"/>
                  <a:gd name="T91" fmla="*/ 3560 h 5500"/>
                  <a:gd name="T92" fmla="*/ 282 w 4135"/>
                  <a:gd name="T93" fmla="*/ 3835 h 5500"/>
                  <a:gd name="T94" fmla="*/ 400 w 4135"/>
                  <a:gd name="T95" fmla="*/ 3929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35" h="5500">
                    <a:moveTo>
                      <a:pt x="417" y="3931"/>
                    </a:moveTo>
                    <a:lnTo>
                      <a:pt x="426" y="3983"/>
                    </a:lnTo>
                    <a:lnTo>
                      <a:pt x="449" y="4088"/>
                    </a:lnTo>
                    <a:lnTo>
                      <a:pt x="481" y="4196"/>
                    </a:lnTo>
                    <a:lnTo>
                      <a:pt x="521" y="4306"/>
                    </a:lnTo>
                    <a:lnTo>
                      <a:pt x="567" y="4417"/>
                    </a:lnTo>
                    <a:lnTo>
                      <a:pt x="622" y="4526"/>
                    </a:lnTo>
                    <a:lnTo>
                      <a:pt x="684" y="4634"/>
                    </a:lnTo>
                    <a:lnTo>
                      <a:pt x="753" y="4739"/>
                    </a:lnTo>
                    <a:lnTo>
                      <a:pt x="829" y="4843"/>
                    </a:lnTo>
                    <a:lnTo>
                      <a:pt x="913" y="4941"/>
                    </a:lnTo>
                    <a:lnTo>
                      <a:pt x="1004" y="5036"/>
                    </a:lnTo>
                    <a:lnTo>
                      <a:pt x="1102" y="5124"/>
                    </a:lnTo>
                    <a:lnTo>
                      <a:pt x="1205" y="5205"/>
                    </a:lnTo>
                    <a:lnTo>
                      <a:pt x="1316" y="5279"/>
                    </a:lnTo>
                    <a:lnTo>
                      <a:pt x="1434" y="5344"/>
                    </a:lnTo>
                    <a:lnTo>
                      <a:pt x="1558" y="5400"/>
                    </a:lnTo>
                    <a:lnTo>
                      <a:pt x="1623" y="5425"/>
                    </a:lnTo>
                    <a:lnTo>
                      <a:pt x="1678" y="5442"/>
                    </a:lnTo>
                    <a:lnTo>
                      <a:pt x="1787" y="5471"/>
                    </a:lnTo>
                    <a:lnTo>
                      <a:pt x="1898" y="5490"/>
                    </a:lnTo>
                    <a:lnTo>
                      <a:pt x="2010" y="5500"/>
                    </a:lnTo>
                    <a:lnTo>
                      <a:pt x="2123" y="5500"/>
                    </a:lnTo>
                    <a:lnTo>
                      <a:pt x="2234" y="5490"/>
                    </a:lnTo>
                    <a:lnTo>
                      <a:pt x="2346" y="5471"/>
                    </a:lnTo>
                    <a:lnTo>
                      <a:pt x="2455" y="5442"/>
                    </a:lnTo>
                    <a:lnTo>
                      <a:pt x="2509" y="5423"/>
                    </a:lnTo>
                    <a:lnTo>
                      <a:pt x="2572" y="5399"/>
                    </a:lnTo>
                    <a:lnTo>
                      <a:pt x="2695" y="5343"/>
                    </a:lnTo>
                    <a:lnTo>
                      <a:pt x="2811" y="5277"/>
                    </a:lnTo>
                    <a:lnTo>
                      <a:pt x="2922" y="5203"/>
                    </a:lnTo>
                    <a:lnTo>
                      <a:pt x="3026" y="5121"/>
                    </a:lnTo>
                    <a:lnTo>
                      <a:pt x="3124" y="5033"/>
                    </a:lnTo>
                    <a:lnTo>
                      <a:pt x="3215" y="4940"/>
                    </a:lnTo>
                    <a:lnTo>
                      <a:pt x="3300" y="4840"/>
                    </a:lnTo>
                    <a:lnTo>
                      <a:pt x="3376" y="4738"/>
                    </a:lnTo>
                    <a:lnTo>
                      <a:pt x="3446" y="4631"/>
                    </a:lnTo>
                    <a:lnTo>
                      <a:pt x="3510" y="4525"/>
                    </a:lnTo>
                    <a:lnTo>
                      <a:pt x="3565" y="4415"/>
                    </a:lnTo>
                    <a:lnTo>
                      <a:pt x="3613" y="4306"/>
                    </a:lnTo>
                    <a:lnTo>
                      <a:pt x="3652" y="4196"/>
                    </a:lnTo>
                    <a:lnTo>
                      <a:pt x="3686" y="4088"/>
                    </a:lnTo>
                    <a:lnTo>
                      <a:pt x="3710" y="3983"/>
                    </a:lnTo>
                    <a:lnTo>
                      <a:pt x="3719" y="3931"/>
                    </a:lnTo>
                    <a:lnTo>
                      <a:pt x="3736" y="3929"/>
                    </a:lnTo>
                    <a:lnTo>
                      <a:pt x="3773" y="3913"/>
                    </a:lnTo>
                    <a:lnTo>
                      <a:pt x="3812" y="3882"/>
                    </a:lnTo>
                    <a:lnTo>
                      <a:pt x="3854" y="3835"/>
                    </a:lnTo>
                    <a:lnTo>
                      <a:pt x="3899" y="3766"/>
                    </a:lnTo>
                    <a:lnTo>
                      <a:pt x="3943" y="3675"/>
                    </a:lnTo>
                    <a:lnTo>
                      <a:pt x="3989" y="3560"/>
                    </a:lnTo>
                    <a:lnTo>
                      <a:pt x="4038" y="3416"/>
                    </a:lnTo>
                    <a:lnTo>
                      <a:pt x="4063" y="3332"/>
                    </a:lnTo>
                    <a:lnTo>
                      <a:pt x="4093" y="3217"/>
                    </a:lnTo>
                    <a:lnTo>
                      <a:pt x="4128" y="3028"/>
                    </a:lnTo>
                    <a:lnTo>
                      <a:pt x="4135" y="2883"/>
                    </a:lnTo>
                    <a:lnTo>
                      <a:pt x="4119" y="2774"/>
                    </a:lnTo>
                    <a:lnTo>
                      <a:pt x="4084" y="2699"/>
                    </a:lnTo>
                    <a:lnTo>
                      <a:pt x="4037" y="2651"/>
                    </a:lnTo>
                    <a:lnTo>
                      <a:pt x="3981" y="2627"/>
                    </a:lnTo>
                    <a:lnTo>
                      <a:pt x="3920" y="2619"/>
                    </a:lnTo>
                    <a:lnTo>
                      <a:pt x="3890" y="2621"/>
                    </a:lnTo>
                    <a:lnTo>
                      <a:pt x="3912" y="2556"/>
                    </a:lnTo>
                    <a:lnTo>
                      <a:pt x="3946" y="2426"/>
                    </a:lnTo>
                    <a:lnTo>
                      <a:pt x="3959" y="2362"/>
                    </a:lnTo>
                    <a:lnTo>
                      <a:pt x="3982" y="2212"/>
                    </a:lnTo>
                    <a:lnTo>
                      <a:pt x="4010" y="1941"/>
                    </a:lnTo>
                    <a:lnTo>
                      <a:pt x="4015" y="1704"/>
                    </a:lnTo>
                    <a:lnTo>
                      <a:pt x="4002" y="1498"/>
                    </a:lnTo>
                    <a:lnTo>
                      <a:pt x="3975" y="1320"/>
                    </a:lnTo>
                    <a:lnTo>
                      <a:pt x="3935" y="1171"/>
                    </a:lnTo>
                    <a:lnTo>
                      <a:pt x="3883" y="1045"/>
                    </a:lnTo>
                    <a:lnTo>
                      <a:pt x="3825" y="943"/>
                    </a:lnTo>
                    <a:lnTo>
                      <a:pt x="3762" y="861"/>
                    </a:lnTo>
                    <a:lnTo>
                      <a:pt x="3697" y="798"/>
                    </a:lnTo>
                    <a:lnTo>
                      <a:pt x="3634" y="750"/>
                    </a:lnTo>
                    <a:lnTo>
                      <a:pt x="3575" y="716"/>
                    </a:lnTo>
                    <a:lnTo>
                      <a:pt x="3495" y="682"/>
                    </a:lnTo>
                    <a:lnTo>
                      <a:pt x="3431" y="670"/>
                    </a:lnTo>
                    <a:lnTo>
                      <a:pt x="3425" y="668"/>
                    </a:lnTo>
                    <a:lnTo>
                      <a:pt x="3420" y="661"/>
                    </a:lnTo>
                    <a:lnTo>
                      <a:pt x="3366" y="579"/>
                    </a:lnTo>
                    <a:lnTo>
                      <a:pt x="3284" y="482"/>
                    </a:lnTo>
                    <a:lnTo>
                      <a:pt x="3207" y="407"/>
                    </a:lnTo>
                    <a:lnTo>
                      <a:pt x="3115" y="331"/>
                    </a:lnTo>
                    <a:lnTo>
                      <a:pt x="3003" y="255"/>
                    </a:lnTo>
                    <a:lnTo>
                      <a:pt x="2939" y="217"/>
                    </a:lnTo>
                    <a:lnTo>
                      <a:pt x="2893" y="191"/>
                    </a:lnTo>
                    <a:lnTo>
                      <a:pt x="2797" y="142"/>
                    </a:lnTo>
                    <a:lnTo>
                      <a:pt x="2690" y="99"/>
                    </a:lnTo>
                    <a:lnTo>
                      <a:pt x="2575" y="62"/>
                    </a:lnTo>
                    <a:lnTo>
                      <a:pt x="2451" y="32"/>
                    </a:lnTo>
                    <a:lnTo>
                      <a:pt x="2317" y="10"/>
                    </a:lnTo>
                    <a:lnTo>
                      <a:pt x="2175" y="0"/>
                    </a:lnTo>
                    <a:lnTo>
                      <a:pt x="2022" y="0"/>
                    </a:lnTo>
                    <a:lnTo>
                      <a:pt x="1943" y="6"/>
                    </a:lnTo>
                    <a:lnTo>
                      <a:pt x="1889" y="8"/>
                    </a:lnTo>
                    <a:lnTo>
                      <a:pt x="1787" y="21"/>
                    </a:lnTo>
                    <a:lnTo>
                      <a:pt x="1639" y="52"/>
                    </a:lnTo>
                    <a:lnTo>
                      <a:pt x="1545" y="80"/>
                    </a:lnTo>
                    <a:lnTo>
                      <a:pt x="1485" y="102"/>
                    </a:lnTo>
                    <a:lnTo>
                      <a:pt x="1371" y="151"/>
                    </a:lnTo>
                    <a:lnTo>
                      <a:pt x="1261" y="207"/>
                    </a:lnTo>
                    <a:lnTo>
                      <a:pt x="1156" y="272"/>
                    </a:lnTo>
                    <a:lnTo>
                      <a:pt x="1107" y="305"/>
                    </a:lnTo>
                    <a:lnTo>
                      <a:pt x="1047" y="344"/>
                    </a:lnTo>
                    <a:lnTo>
                      <a:pt x="929" y="430"/>
                    </a:lnTo>
                    <a:lnTo>
                      <a:pt x="816" y="524"/>
                    </a:lnTo>
                    <a:lnTo>
                      <a:pt x="708" y="625"/>
                    </a:lnTo>
                    <a:lnTo>
                      <a:pt x="658" y="678"/>
                    </a:lnTo>
                    <a:lnTo>
                      <a:pt x="579" y="762"/>
                    </a:lnTo>
                    <a:lnTo>
                      <a:pt x="466" y="901"/>
                    </a:lnTo>
                    <a:lnTo>
                      <a:pt x="397" y="1002"/>
                    </a:lnTo>
                    <a:lnTo>
                      <a:pt x="334" y="1109"/>
                    </a:lnTo>
                    <a:lnTo>
                      <a:pt x="278" y="1221"/>
                    </a:lnTo>
                    <a:lnTo>
                      <a:pt x="229" y="1341"/>
                    </a:lnTo>
                    <a:lnTo>
                      <a:pt x="188" y="1466"/>
                    </a:lnTo>
                    <a:lnTo>
                      <a:pt x="171" y="1531"/>
                    </a:lnTo>
                    <a:lnTo>
                      <a:pt x="160" y="1580"/>
                    </a:lnTo>
                    <a:lnTo>
                      <a:pt x="141" y="1680"/>
                    </a:lnTo>
                    <a:lnTo>
                      <a:pt x="126" y="1832"/>
                    </a:lnTo>
                    <a:lnTo>
                      <a:pt x="129" y="2039"/>
                    </a:lnTo>
                    <a:lnTo>
                      <a:pt x="155" y="2254"/>
                    </a:lnTo>
                    <a:lnTo>
                      <a:pt x="175" y="2365"/>
                    </a:lnTo>
                    <a:lnTo>
                      <a:pt x="188" y="2429"/>
                    </a:lnTo>
                    <a:lnTo>
                      <a:pt x="223" y="2559"/>
                    </a:lnTo>
                    <a:lnTo>
                      <a:pt x="245" y="2624"/>
                    </a:lnTo>
                    <a:lnTo>
                      <a:pt x="214" y="2621"/>
                    </a:lnTo>
                    <a:lnTo>
                      <a:pt x="154" y="2628"/>
                    </a:lnTo>
                    <a:lnTo>
                      <a:pt x="96" y="2653"/>
                    </a:lnTo>
                    <a:lnTo>
                      <a:pt x="49" y="2700"/>
                    </a:lnTo>
                    <a:lnTo>
                      <a:pt x="15" y="2776"/>
                    </a:lnTo>
                    <a:lnTo>
                      <a:pt x="0" y="2884"/>
                    </a:lnTo>
                    <a:lnTo>
                      <a:pt x="7" y="3030"/>
                    </a:lnTo>
                    <a:lnTo>
                      <a:pt x="41" y="3220"/>
                    </a:lnTo>
                    <a:lnTo>
                      <a:pt x="72" y="3334"/>
                    </a:lnTo>
                    <a:lnTo>
                      <a:pt x="96" y="3417"/>
                    </a:lnTo>
                    <a:lnTo>
                      <a:pt x="145" y="3560"/>
                    </a:lnTo>
                    <a:lnTo>
                      <a:pt x="193" y="3677"/>
                    </a:lnTo>
                    <a:lnTo>
                      <a:pt x="237" y="3766"/>
                    </a:lnTo>
                    <a:lnTo>
                      <a:pt x="282" y="3835"/>
                    </a:lnTo>
                    <a:lnTo>
                      <a:pt x="322" y="3882"/>
                    </a:lnTo>
                    <a:lnTo>
                      <a:pt x="363" y="3913"/>
                    </a:lnTo>
                    <a:lnTo>
                      <a:pt x="400" y="3929"/>
                    </a:lnTo>
                    <a:lnTo>
                      <a:pt x="417" y="393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6"/>
              <p:cNvSpPr>
                <a:spLocks/>
              </p:cNvSpPr>
              <p:nvPr/>
            </p:nvSpPr>
            <p:spPr bwMode="auto">
              <a:xfrm>
                <a:off x="1227" y="2094"/>
                <a:ext cx="2608" cy="1334"/>
              </a:xfrm>
              <a:custGeom>
                <a:avLst/>
                <a:gdLst>
                  <a:gd name="T0" fmla="*/ 6989 w 7824"/>
                  <a:gd name="T1" fmla="*/ 787 h 4004"/>
                  <a:gd name="T2" fmla="*/ 6551 w 7824"/>
                  <a:gd name="T3" fmla="*/ 644 h 4004"/>
                  <a:gd name="T4" fmla="*/ 5947 w 7824"/>
                  <a:gd name="T5" fmla="*/ 378 h 4004"/>
                  <a:gd name="T6" fmla="*/ 5514 w 7824"/>
                  <a:gd name="T7" fmla="*/ 137 h 4004"/>
                  <a:gd name="T8" fmla="*/ 5302 w 7824"/>
                  <a:gd name="T9" fmla="*/ 0 h 4004"/>
                  <a:gd name="T10" fmla="*/ 4562 w 7824"/>
                  <a:gd name="T11" fmla="*/ 2339 h 4004"/>
                  <a:gd name="T12" fmla="*/ 4458 w 7824"/>
                  <a:gd name="T13" fmla="*/ 2649 h 4004"/>
                  <a:gd name="T14" fmla="*/ 4202 w 7824"/>
                  <a:gd name="T15" fmla="*/ 1613 h 4004"/>
                  <a:gd name="T16" fmla="*/ 4389 w 7824"/>
                  <a:gd name="T17" fmla="*/ 1268 h 4004"/>
                  <a:gd name="T18" fmla="*/ 4449 w 7824"/>
                  <a:gd name="T19" fmla="*/ 1011 h 4004"/>
                  <a:gd name="T20" fmla="*/ 4415 w 7824"/>
                  <a:gd name="T21" fmla="*/ 831 h 4004"/>
                  <a:gd name="T22" fmla="*/ 4315 w 7824"/>
                  <a:gd name="T23" fmla="*/ 713 h 4004"/>
                  <a:gd name="T24" fmla="*/ 4184 w 7824"/>
                  <a:gd name="T25" fmla="*/ 646 h 4004"/>
                  <a:gd name="T26" fmla="*/ 4020 w 7824"/>
                  <a:gd name="T27" fmla="*/ 610 h 4004"/>
                  <a:gd name="T28" fmla="*/ 3913 w 7824"/>
                  <a:gd name="T29" fmla="*/ 605 h 4004"/>
                  <a:gd name="T30" fmla="*/ 3805 w 7824"/>
                  <a:gd name="T31" fmla="*/ 610 h 4004"/>
                  <a:gd name="T32" fmla="*/ 3643 w 7824"/>
                  <a:gd name="T33" fmla="*/ 646 h 4004"/>
                  <a:gd name="T34" fmla="*/ 3510 w 7824"/>
                  <a:gd name="T35" fmla="*/ 713 h 4004"/>
                  <a:gd name="T36" fmla="*/ 3411 w 7824"/>
                  <a:gd name="T37" fmla="*/ 831 h 4004"/>
                  <a:gd name="T38" fmla="*/ 3376 w 7824"/>
                  <a:gd name="T39" fmla="*/ 1011 h 4004"/>
                  <a:gd name="T40" fmla="*/ 3437 w 7824"/>
                  <a:gd name="T41" fmla="*/ 1268 h 4004"/>
                  <a:gd name="T42" fmla="*/ 3624 w 7824"/>
                  <a:gd name="T43" fmla="*/ 1613 h 4004"/>
                  <a:gd name="T44" fmla="*/ 3368 w 7824"/>
                  <a:gd name="T45" fmla="*/ 2649 h 4004"/>
                  <a:gd name="T46" fmla="*/ 3264 w 7824"/>
                  <a:gd name="T47" fmla="*/ 2339 h 4004"/>
                  <a:gd name="T48" fmla="*/ 2522 w 7824"/>
                  <a:gd name="T49" fmla="*/ 0 h 4004"/>
                  <a:gd name="T50" fmla="*/ 2310 w 7824"/>
                  <a:gd name="T51" fmla="*/ 137 h 4004"/>
                  <a:gd name="T52" fmla="*/ 1877 w 7824"/>
                  <a:gd name="T53" fmla="*/ 378 h 4004"/>
                  <a:gd name="T54" fmla="*/ 1273 w 7824"/>
                  <a:gd name="T55" fmla="*/ 644 h 4004"/>
                  <a:gd name="T56" fmla="*/ 835 w 7824"/>
                  <a:gd name="T57" fmla="*/ 787 h 4004"/>
                  <a:gd name="T58" fmla="*/ 677 w 7824"/>
                  <a:gd name="T59" fmla="*/ 830 h 4004"/>
                  <a:gd name="T60" fmla="*/ 449 w 7824"/>
                  <a:gd name="T61" fmla="*/ 942 h 4004"/>
                  <a:gd name="T62" fmla="*/ 278 w 7824"/>
                  <a:gd name="T63" fmla="*/ 1099 h 4004"/>
                  <a:gd name="T64" fmla="*/ 154 w 7824"/>
                  <a:gd name="T65" fmla="*/ 1291 h 4004"/>
                  <a:gd name="T66" fmla="*/ 73 w 7824"/>
                  <a:gd name="T67" fmla="*/ 1502 h 4004"/>
                  <a:gd name="T68" fmla="*/ 16 w 7824"/>
                  <a:gd name="T69" fmla="*/ 1776 h 4004"/>
                  <a:gd name="T70" fmla="*/ 1 w 7824"/>
                  <a:gd name="T71" fmla="*/ 2176 h 4004"/>
                  <a:gd name="T72" fmla="*/ 12 w 7824"/>
                  <a:gd name="T73" fmla="*/ 2329 h 4004"/>
                  <a:gd name="T74" fmla="*/ 75 w 7824"/>
                  <a:gd name="T75" fmla="*/ 2971 h 4004"/>
                  <a:gd name="T76" fmla="*/ 135 w 7824"/>
                  <a:gd name="T77" fmla="*/ 3104 h 4004"/>
                  <a:gd name="T78" fmla="*/ 766 w 7824"/>
                  <a:gd name="T79" fmla="*/ 3409 h 4004"/>
                  <a:gd name="T80" fmla="*/ 1230 w 7824"/>
                  <a:gd name="T81" fmla="*/ 3582 h 4004"/>
                  <a:gd name="T82" fmla="*/ 1805 w 7824"/>
                  <a:gd name="T83" fmla="*/ 3749 h 4004"/>
                  <a:gd name="T84" fmla="*/ 2485 w 7824"/>
                  <a:gd name="T85" fmla="*/ 3890 h 4004"/>
                  <a:gd name="T86" fmla="*/ 3265 w 7824"/>
                  <a:gd name="T87" fmla="*/ 3981 h 4004"/>
                  <a:gd name="T88" fmla="*/ 3913 w 7824"/>
                  <a:gd name="T89" fmla="*/ 4004 h 4004"/>
                  <a:gd name="T90" fmla="*/ 4562 w 7824"/>
                  <a:gd name="T91" fmla="*/ 3982 h 4004"/>
                  <a:gd name="T92" fmla="*/ 5341 w 7824"/>
                  <a:gd name="T93" fmla="*/ 3890 h 4004"/>
                  <a:gd name="T94" fmla="*/ 6021 w 7824"/>
                  <a:gd name="T95" fmla="*/ 3750 h 4004"/>
                  <a:gd name="T96" fmla="*/ 6595 w 7824"/>
                  <a:gd name="T97" fmla="*/ 3583 h 4004"/>
                  <a:gd name="T98" fmla="*/ 7059 w 7824"/>
                  <a:gd name="T99" fmla="*/ 3411 h 4004"/>
                  <a:gd name="T100" fmla="*/ 7690 w 7824"/>
                  <a:gd name="T101" fmla="*/ 3104 h 4004"/>
                  <a:gd name="T102" fmla="*/ 7751 w 7824"/>
                  <a:gd name="T103" fmla="*/ 2971 h 4004"/>
                  <a:gd name="T104" fmla="*/ 7814 w 7824"/>
                  <a:gd name="T105" fmla="*/ 2329 h 4004"/>
                  <a:gd name="T106" fmla="*/ 7824 w 7824"/>
                  <a:gd name="T107" fmla="*/ 2176 h 4004"/>
                  <a:gd name="T108" fmla="*/ 7808 w 7824"/>
                  <a:gd name="T109" fmla="*/ 1776 h 4004"/>
                  <a:gd name="T110" fmla="*/ 7752 w 7824"/>
                  <a:gd name="T111" fmla="*/ 1502 h 4004"/>
                  <a:gd name="T112" fmla="*/ 7670 w 7824"/>
                  <a:gd name="T113" fmla="*/ 1291 h 4004"/>
                  <a:gd name="T114" fmla="*/ 7546 w 7824"/>
                  <a:gd name="T115" fmla="*/ 1099 h 4004"/>
                  <a:gd name="T116" fmla="*/ 7375 w 7824"/>
                  <a:gd name="T117" fmla="*/ 942 h 4004"/>
                  <a:gd name="T118" fmla="*/ 7147 w 7824"/>
                  <a:gd name="T119" fmla="*/ 830 h 4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24" h="4004">
                    <a:moveTo>
                      <a:pt x="7079" y="811"/>
                    </a:moveTo>
                    <a:lnTo>
                      <a:pt x="6989" y="787"/>
                    </a:lnTo>
                    <a:lnTo>
                      <a:pt x="6809" y="733"/>
                    </a:lnTo>
                    <a:lnTo>
                      <a:pt x="6551" y="644"/>
                    </a:lnTo>
                    <a:lnTo>
                      <a:pt x="6231" y="512"/>
                    </a:lnTo>
                    <a:lnTo>
                      <a:pt x="5947" y="378"/>
                    </a:lnTo>
                    <a:lnTo>
                      <a:pt x="5705" y="248"/>
                    </a:lnTo>
                    <a:lnTo>
                      <a:pt x="5514" y="137"/>
                    </a:lnTo>
                    <a:lnTo>
                      <a:pt x="5326" y="18"/>
                    </a:lnTo>
                    <a:lnTo>
                      <a:pt x="5302" y="0"/>
                    </a:lnTo>
                    <a:lnTo>
                      <a:pt x="4680" y="1969"/>
                    </a:lnTo>
                    <a:lnTo>
                      <a:pt x="4562" y="2339"/>
                    </a:lnTo>
                    <a:lnTo>
                      <a:pt x="4560" y="2333"/>
                    </a:lnTo>
                    <a:lnTo>
                      <a:pt x="4458" y="2649"/>
                    </a:lnTo>
                    <a:lnTo>
                      <a:pt x="4129" y="1717"/>
                    </a:lnTo>
                    <a:lnTo>
                      <a:pt x="4202" y="1613"/>
                    </a:lnTo>
                    <a:lnTo>
                      <a:pt x="4314" y="1429"/>
                    </a:lnTo>
                    <a:lnTo>
                      <a:pt x="4389" y="1268"/>
                    </a:lnTo>
                    <a:lnTo>
                      <a:pt x="4433" y="1129"/>
                    </a:lnTo>
                    <a:lnTo>
                      <a:pt x="4449" y="1011"/>
                    </a:lnTo>
                    <a:lnTo>
                      <a:pt x="4442" y="912"/>
                    </a:lnTo>
                    <a:lnTo>
                      <a:pt x="4415" y="831"/>
                    </a:lnTo>
                    <a:lnTo>
                      <a:pt x="4371" y="765"/>
                    </a:lnTo>
                    <a:lnTo>
                      <a:pt x="4315" y="713"/>
                    </a:lnTo>
                    <a:lnTo>
                      <a:pt x="4252" y="674"/>
                    </a:lnTo>
                    <a:lnTo>
                      <a:pt x="4184" y="646"/>
                    </a:lnTo>
                    <a:lnTo>
                      <a:pt x="4115" y="627"/>
                    </a:lnTo>
                    <a:lnTo>
                      <a:pt x="4020" y="610"/>
                    </a:lnTo>
                    <a:lnTo>
                      <a:pt x="3931" y="605"/>
                    </a:lnTo>
                    <a:lnTo>
                      <a:pt x="3913" y="605"/>
                    </a:lnTo>
                    <a:lnTo>
                      <a:pt x="3896" y="605"/>
                    </a:lnTo>
                    <a:lnTo>
                      <a:pt x="3805" y="610"/>
                    </a:lnTo>
                    <a:lnTo>
                      <a:pt x="3710" y="627"/>
                    </a:lnTo>
                    <a:lnTo>
                      <a:pt x="3643" y="646"/>
                    </a:lnTo>
                    <a:lnTo>
                      <a:pt x="3574" y="674"/>
                    </a:lnTo>
                    <a:lnTo>
                      <a:pt x="3510" y="713"/>
                    </a:lnTo>
                    <a:lnTo>
                      <a:pt x="3455" y="765"/>
                    </a:lnTo>
                    <a:lnTo>
                      <a:pt x="3411" y="831"/>
                    </a:lnTo>
                    <a:lnTo>
                      <a:pt x="3383" y="912"/>
                    </a:lnTo>
                    <a:lnTo>
                      <a:pt x="3376" y="1011"/>
                    </a:lnTo>
                    <a:lnTo>
                      <a:pt x="3392" y="1129"/>
                    </a:lnTo>
                    <a:lnTo>
                      <a:pt x="3437" y="1268"/>
                    </a:lnTo>
                    <a:lnTo>
                      <a:pt x="3512" y="1429"/>
                    </a:lnTo>
                    <a:lnTo>
                      <a:pt x="3624" y="1613"/>
                    </a:lnTo>
                    <a:lnTo>
                      <a:pt x="3696" y="1717"/>
                    </a:lnTo>
                    <a:lnTo>
                      <a:pt x="3368" y="2649"/>
                    </a:lnTo>
                    <a:lnTo>
                      <a:pt x="3265" y="2333"/>
                    </a:lnTo>
                    <a:lnTo>
                      <a:pt x="3264" y="2339"/>
                    </a:lnTo>
                    <a:lnTo>
                      <a:pt x="3147" y="1969"/>
                    </a:lnTo>
                    <a:lnTo>
                      <a:pt x="2522" y="0"/>
                    </a:lnTo>
                    <a:lnTo>
                      <a:pt x="2498" y="18"/>
                    </a:lnTo>
                    <a:lnTo>
                      <a:pt x="2310" y="137"/>
                    </a:lnTo>
                    <a:lnTo>
                      <a:pt x="2119" y="248"/>
                    </a:lnTo>
                    <a:lnTo>
                      <a:pt x="1877" y="378"/>
                    </a:lnTo>
                    <a:lnTo>
                      <a:pt x="1593" y="512"/>
                    </a:lnTo>
                    <a:lnTo>
                      <a:pt x="1273" y="644"/>
                    </a:lnTo>
                    <a:lnTo>
                      <a:pt x="1015" y="733"/>
                    </a:lnTo>
                    <a:lnTo>
                      <a:pt x="835" y="787"/>
                    </a:lnTo>
                    <a:lnTo>
                      <a:pt x="745" y="811"/>
                    </a:lnTo>
                    <a:lnTo>
                      <a:pt x="677" y="830"/>
                    </a:lnTo>
                    <a:lnTo>
                      <a:pt x="556" y="879"/>
                    </a:lnTo>
                    <a:lnTo>
                      <a:pt x="449" y="942"/>
                    </a:lnTo>
                    <a:lnTo>
                      <a:pt x="357" y="1016"/>
                    </a:lnTo>
                    <a:lnTo>
                      <a:pt x="278" y="1099"/>
                    </a:lnTo>
                    <a:lnTo>
                      <a:pt x="210" y="1191"/>
                    </a:lnTo>
                    <a:lnTo>
                      <a:pt x="154" y="1291"/>
                    </a:lnTo>
                    <a:lnTo>
                      <a:pt x="109" y="1394"/>
                    </a:lnTo>
                    <a:lnTo>
                      <a:pt x="73" y="1502"/>
                    </a:lnTo>
                    <a:lnTo>
                      <a:pt x="45" y="1612"/>
                    </a:lnTo>
                    <a:lnTo>
                      <a:pt x="16" y="1776"/>
                    </a:lnTo>
                    <a:lnTo>
                      <a:pt x="0" y="1986"/>
                    </a:lnTo>
                    <a:lnTo>
                      <a:pt x="1" y="2176"/>
                    </a:lnTo>
                    <a:lnTo>
                      <a:pt x="7" y="2258"/>
                    </a:lnTo>
                    <a:lnTo>
                      <a:pt x="12" y="2329"/>
                    </a:lnTo>
                    <a:lnTo>
                      <a:pt x="46" y="2706"/>
                    </a:lnTo>
                    <a:lnTo>
                      <a:pt x="75" y="2971"/>
                    </a:lnTo>
                    <a:lnTo>
                      <a:pt x="91" y="3075"/>
                    </a:lnTo>
                    <a:lnTo>
                      <a:pt x="135" y="3104"/>
                    </a:lnTo>
                    <a:lnTo>
                      <a:pt x="491" y="3288"/>
                    </a:lnTo>
                    <a:lnTo>
                      <a:pt x="766" y="3409"/>
                    </a:lnTo>
                    <a:lnTo>
                      <a:pt x="984" y="3496"/>
                    </a:lnTo>
                    <a:lnTo>
                      <a:pt x="1230" y="3582"/>
                    </a:lnTo>
                    <a:lnTo>
                      <a:pt x="1504" y="3668"/>
                    </a:lnTo>
                    <a:lnTo>
                      <a:pt x="1805" y="3749"/>
                    </a:lnTo>
                    <a:lnTo>
                      <a:pt x="2132" y="3824"/>
                    </a:lnTo>
                    <a:lnTo>
                      <a:pt x="2485" y="3890"/>
                    </a:lnTo>
                    <a:lnTo>
                      <a:pt x="2862" y="3943"/>
                    </a:lnTo>
                    <a:lnTo>
                      <a:pt x="3265" y="3981"/>
                    </a:lnTo>
                    <a:lnTo>
                      <a:pt x="3690" y="4003"/>
                    </a:lnTo>
                    <a:lnTo>
                      <a:pt x="3913" y="4004"/>
                    </a:lnTo>
                    <a:lnTo>
                      <a:pt x="4135" y="4003"/>
                    </a:lnTo>
                    <a:lnTo>
                      <a:pt x="4562" y="3982"/>
                    </a:lnTo>
                    <a:lnTo>
                      <a:pt x="4963" y="3943"/>
                    </a:lnTo>
                    <a:lnTo>
                      <a:pt x="5341" y="3890"/>
                    </a:lnTo>
                    <a:lnTo>
                      <a:pt x="5694" y="3825"/>
                    </a:lnTo>
                    <a:lnTo>
                      <a:pt x="6021" y="3750"/>
                    </a:lnTo>
                    <a:lnTo>
                      <a:pt x="6322" y="3668"/>
                    </a:lnTo>
                    <a:lnTo>
                      <a:pt x="6595" y="3583"/>
                    </a:lnTo>
                    <a:lnTo>
                      <a:pt x="6842" y="3496"/>
                    </a:lnTo>
                    <a:lnTo>
                      <a:pt x="7059" y="3411"/>
                    </a:lnTo>
                    <a:lnTo>
                      <a:pt x="7336" y="3288"/>
                    </a:lnTo>
                    <a:lnTo>
                      <a:pt x="7690" y="3104"/>
                    </a:lnTo>
                    <a:lnTo>
                      <a:pt x="7735" y="3075"/>
                    </a:lnTo>
                    <a:lnTo>
                      <a:pt x="7751" y="2971"/>
                    </a:lnTo>
                    <a:lnTo>
                      <a:pt x="7781" y="2706"/>
                    </a:lnTo>
                    <a:lnTo>
                      <a:pt x="7814" y="2329"/>
                    </a:lnTo>
                    <a:lnTo>
                      <a:pt x="7820" y="2258"/>
                    </a:lnTo>
                    <a:lnTo>
                      <a:pt x="7824" y="2176"/>
                    </a:lnTo>
                    <a:lnTo>
                      <a:pt x="7824" y="1986"/>
                    </a:lnTo>
                    <a:lnTo>
                      <a:pt x="7808" y="1776"/>
                    </a:lnTo>
                    <a:lnTo>
                      <a:pt x="7779" y="1612"/>
                    </a:lnTo>
                    <a:lnTo>
                      <a:pt x="7752" y="1502"/>
                    </a:lnTo>
                    <a:lnTo>
                      <a:pt x="7715" y="1394"/>
                    </a:lnTo>
                    <a:lnTo>
                      <a:pt x="7670" y="1291"/>
                    </a:lnTo>
                    <a:lnTo>
                      <a:pt x="7614" y="1191"/>
                    </a:lnTo>
                    <a:lnTo>
                      <a:pt x="7546" y="1099"/>
                    </a:lnTo>
                    <a:lnTo>
                      <a:pt x="7467" y="1016"/>
                    </a:lnTo>
                    <a:lnTo>
                      <a:pt x="7375" y="942"/>
                    </a:lnTo>
                    <a:lnTo>
                      <a:pt x="7268" y="879"/>
                    </a:lnTo>
                    <a:lnTo>
                      <a:pt x="7147" y="830"/>
                    </a:lnTo>
                    <a:lnTo>
                      <a:pt x="7079" y="81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9919897" y="1434284"/>
            <a:ext cx="1260000" cy="1260000"/>
            <a:chOff x="377062" y="1815570"/>
            <a:chExt cx="1800000" cy="1800000"/>
          </a:xfrm>
        </p:grpSpPr>
        <p:grpSp>
          <p:nvGrpSpPr>
            <p:cNvPr id="17" name="그룹 16"/>
            <p:cNvGrpSpPr/>
            <p:nvPr/>
          </p:nvGrpSpPr>
          <p:grpSpPr>
            <a:xfrm>
              <a:off x="737062" y="2175570"/>
              <a:ext cx="1080000" cy="1080000"/>
              <a:chOff x="4764993" y="2060848"/>
              <a:chExt cx="2664296" cy="2664296"/>
            </a:xfrm>
          </p:grpSpPr>
          <p:sp>
            <p:nvSpPr>
              <p:cNvPr id="19" name="정육면체 18"/>
              <p:cNvSpPr/>
              <p:nvPr/>
            </p:nvSpPr>
            <p:spPr>
              <a:xfrm>
                <a:off x="4764993" y="2060848"/>
                <a:ext cx="2664296" cy="2664296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정육면체 19"/>
              <p:cNvSpPr/>
              <p:nvPr/>
            </p:nvSpPr>
            <p:spPr>
              <a:xfrm rot="10800000">
                <a:off x="4764993" y="2060848"/>
                <a:ext cx="2664296" cy="2664296"/>
              </a:xfrm>
              <a:prstGeom prst="cub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모서리가 둥근 직사각형 17"/>
            <p:cNvSpPr/>
            <p:nvPr/>
          </p:nvSpPr>
          <p:spPr>
            <a:xfrm>
              <a:off x="377062" y="1815570"/>
              <a:ext cx="1800000" cy="1800000"/>
            </a:xfrm>
            <a:prstGeom prst="roundRect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909357" y="2788783"/>
            <a:ext cx="1260000" cy="1260000"/>
            <a:chOff x="377062" y="1815570"/>
            <a:chExt cx="1800000" cy="1800000"/>
          </a:xfrm>
        </p:grpSpPr>
        <p:grpSp>
          <p:nvGrpSpPr>
            <p:cNvPr id="23" name="그룹 22"/>
            <p:cNvGrpSpPr/>
            <p:nvPr/>
          </p:nvGrpSpPr>
          <p:grpSpPr>
            <a:xfrm>
              <a:off x="737062" y="2175570"/>
              <a:ext cx="1080000" cy="1080000"/>
              <a:chOff x="4764993" y="2060848"/>
              <a:chExt cx="2664296" cy="2664296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4764993" y="2060848"/>
                <a:ext cx="2664296" cy="2664296"/>
                <a:chOff x="4764993" y="2060848"/>
                <a:chExt cx="2664296" cy="2664296"/>
              </a:xfrm>
            </p:grpSpPr>
            <p:sp>
              <p:nvSpPr>
                <p:cNvPr id="27" name="정육면체 26"/>
                <p:cNvSpPr/>
                <p:nvPr/>
              </p:nvSpPr>
              <p:spPr>
                <a:xfrm>
                  <a:off x="4764993" y="2060848"/>
                  <a:ext cx="2664296" cy="2664296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 rot="10800000">
                  <a:off x="4764993" y="2060848"/>
                  <a:ext cx="2664296" cy="2664296"/>
                </a:xfrm>
                <a:prstGeom prst="cub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타원 25"/>
              <p:cNvSpPr/>
              <p:nvPr/>
            </p:nvSpPr>
            <p:spPr>
              <a:xfrm>
                <a:off x="5951985" y="3356992"/>
                <a:ext cx="216024" cy="20604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377062" y="1815570"/>
              <a:ext cx="1800000" cy="1800000"/>
            </a:xfrm>
            <a:prstGeom prst="roundRect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595495" y="3257199"/>
            <a:ext cx="13244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/>
              <a:t>AP</a:t>
            </a:r>
            <a:r>
              <a:rPr lang="ko-KR" altLang="en-US" sz="1500" dirty="0"/>
              <a:t> 위치 좌표</a:t>
            </a:r>
            <a:endParaRPr lang="en-US" altLang="ko-KR" sz="1500" dirty="0"/>
          </a:p>
        </p:txBody>
      </p:sp>
      <p:sp>
        <p:nvSpPr>
          <p:cNvPr id="30" name="오른쪽 화살표 29"/>
          <p:cNvSpPr/>
          <p:nvPr/>
        </p:nvSpPr>
        <p:spPr>
          <a:xfrm rot="10800000">
            <a:off x="6541818" y="3163801"/>
            <a:ext cx="1080000" cy="54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061647" y="3744010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실제 </a:t>
            </a:r>
            <a:r>
              <a:rPr lang="en-US" altLang="ko-KR" sz="1400" dirty="0"/>
              <a:t>AP </a:t>
            </a:r>
            <a:r>
              <a:rPr lang="ko-KR" altLang="en-US" sz="1400" dirty="0"/>
              <a:t>사용 환경 시각화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9142" y="5403282"/>
            <a:ext cx="379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9. </a:t>
            </a:r>
            <a:r>
              <a:rPr lang="ko-KR" altLang="en-US" sz="1400" dirty="0" err="1"/>
              <a:t>새벽벌</a:t>
            </a:r>
            <a:r>
              <a:rPr lang="ko-KR" altLang="en-US" sz="1400" dirty="0"/>
              <a:t> 도서관의 </a:t>
            </a:r>
            <a:r>
              <a:rPr lang="en-US" altLang="ko-KR" sz="1400" dirty="0"/>
              <a:t>AP </a:t>
            </a:r>
            <a:r>
              <a:rPr lang="ko-KR" altLang="en-US" sz="1400" dirty="0"/>
              <a:t>사용 환경 시각화</a:t>
            </a:r>
          </a:p>
        </p:txBody>
      </p:sp>
    </p:spTree>
    <p:extLst>
      <p:ext uri="{BB962C8B-B14F-4D97-AF65-F5344CB8AC3E}">
        <p14:creationId xmlns:p14="http://schemas.microsoft.com/office/powerpoint/2010/main" val="4234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9" grpId="0"/>
      <p:bldP spid="30" grpId="0" animBg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3161"/>
            <a:ext cx="11715584" cy="614218"/>
          </a:xfrm>
        </p:spPr>
        <p:txBody>
          <a:bodyPr/>
          <a:lstStyle/>
          <a:p>
            <a:r>
              <a:rPr lang="ko-KR" altLang="en-US" dirty="0"/>
              <a:t>데이터 수집 및 정리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11</a:t>
            </a:fld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335360" y="764704"/>
            <a:ext cx="11450012" cy="5690380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numCol="2"/>
          <a:lstStyle/>
          <a:p>
            <a:r>
              <a:rPr lang="ko-KR" altLang="en-US" sz="1800" b="1" dirty="0">
                <a:latin typeface="+mn-lt"/>
              </a:rPr>
              <a:t>필요한 데이터 추출 후 재가공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37599" y="5460541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11. </a:t>
            </a:r>
            <a:r>
              <a:rPr lang="ko-KR" altLang="en-US" sz="1400" dirty="0"/>
              <a:t>건물 및 </a:t>
            </a:r>
            <a:r>
              <a:rPr lang="en-US" altLang="ko-KR" sz="1400" dirty="0"/>
              <a:t>AP </a:t>
            </a:r>
            <a:r>
              <a:rPr lang="ko-KR" altLang="en-US" sz="1400" dirty="0"/>
              <a:t>위치 좌표 데이터화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5071" y="5460541"/>
            <a:ext cx="34996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10. </a:t>
            </a:r>
            <a:r>
              <a:rPr lang="ko-KR" altLang="en-US" sz="1400" dirty="0"/>
              <a:t>시간에 따른 최대 이용자 수 평균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1775520" y="1413216"/>
            <a:ext cx="3960000" cy="3960000"/>
            <a:chOff x="1559536" y="1129753"/>
            <a:chExt cx="4320000" cy="4320000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1559536" y="1129753"/>
              <a:ext cx="4320000" cy="4320000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70" name="그림 69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536" y="1849753"/>
              <a:ext cx="3960000" cy="2880000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6448885" y="1413216"/>
            <a:ext cx="3960000" cy="3960000"/>
            <a:chOff x="6239536" y="1129753"/>
            <a:chExt cx="4320000" cy="4320000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6239536" y="1129753"/>
              <a:ext cx="4320000" cy="4320000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6401127" y="1706102"/>
              <a:ext cx="3996817" cy="3167302"/>
              <a:chOff x="6518497" y="1861168"/>
              <a:chExt cx="3996817" cy="3167302"/>
            </a:xfrm>
          </p:grpSpPr>
          <p:pic>
            <p:nvPicPr>
              <p:cNvPr id="1033" name="_x181251416" descr="EMB0000236c0d8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8497" y="1861168"/>
                <a:ext cx="1980000" cy="31673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_x181244288" descr="EMB0000236c0d8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5314" y="1861168"/>
                <a:ext cx="1980000" cy="31673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6063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68003CE-F4EE-44A4-9AA7-F3445E991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994" y="786682"/>
            <a:ext cx="11450012" cy="569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v"/>
              <a:defRPr sz="2000" b="0" kern="120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최대 이용자 수 데이터 평균</a:t>
            </a:r>
            <a:endParaRPr lang="en-US" altLang="ko-KR" sz="1800" b="1" dirty="0"/>
          </a:p>
          <a:p>
            <a:pPr lvl="1"/>
            <a:r>
              <a:rPr lang="ko-KR" altLang="en-US" dirty="0"/>
              <a:t>이용자 수는 주기성을 가지고 있다</a:t>
            </a:r>
            <a:endParaRPr lang="en-US" altLang="ko-KR" dirty="0"/>
          </a:p>
          <a:p>
            <a:pPr lvl="2"/>
            <a:r>
              <a:rPr lang="ko-KR" altLang="en-US" dirty="0"/>
              <a:t>주말보다 평일에 이용자 수 多</a:t>
            </a:r>
            <a:endParaRPr lang="en-US" altLang="ko-KR" dirty="0"/>
          </a:p>
          <a:p>
            <a:pPr lvl="2"/>
            <a:r>
              <a:rPr lang="ko-KR" altLang="en-US" dirty="0"/>
              <a:t>오전보다 오후에 이용자 수 多</a:t>
            </a:r>
            <a:endParaRPr lang="en-US" altLang="ko-KR" dirty="0"/>
          </a:p>
          <a:p>
            <a:pPr lvl="1"/>
            <a:r>
              <a:rPr lang="ko-KR" altLang="en-US" dirty="0"/>
              <a:t>특히 시간에 따라 이용자 수의 변화가 다양</a:t>
            </a:r>
            <a:endParaRPr lang="en-US" altLang="ko-KR" dirty="0"/>
          </a:p>
          <a:p>
            <a:pPr lvl="1"/>
            <a:r>
              <a:rPr lang="ko-KR" altLang="en-US" dirty="0"/>
              <a:t>따라서 주기성을 갖는 두 요소로 데이터 구분</a:t>
            </a:r>
            <a:endParaRPr lang="en-US" altLang="ko-KR" dirty="0"/>
          </a:p>
          <a:p>
            <a:pPr lvl="2"/>
            <a:r>
              <a:rPr lang="ko-KR" altLang="en-US" dirty="0"/>
              <a:t>평일과 주말로 구분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시간 간격으로 데이터 정리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3161"/>
            <a:ext cx="11715584" cy="614218"/>
          </a:xfrm>
        </p:spPr>
        <p:txBody>
          <a:bodyPr/>
          <a:lstStyle/>
          <a:p>
            <a:r>
              <a:rPr lang="ko-KR" altLang="en-US" dirty="0"/>
              <a:t>데이터 수집 및 정리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12</a:t>
            </a:fld>
            <a:endParaRPr lang="en-US" altLang="ko-KR"/>
          </a:p>
        </p:txBody>
      </p:sp>
      <p:pic>
        <p:nvPicPr>
          <p:cNvPr id="1029" name="_x184840840" descr="EMB000021fc62e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06" y="1340768"/>
            <a:ext cx="64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32207" y="5665560"/>
            <a:ext cx="423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12. </a:t>
            </a:r>
            <a:r>
              <a:rPr lang="ko-KR" altLang="en-US" sz="1400" dirty="0" err="1"/>
              <a:t>새벽벌</a:t>
            </a:r>
            <a:r>
              <a:rPr lang="ko-KR" altLang="en-US" sz="1400" dirty="0"/>
              <a:t> 도서관 </a:t>
            </a:r>
            <a:r>
              <a:rPr lang="en-US" altLang="ko-KR" sz="1400" dirty="0"/>
              <a:t>2</a:t>
            </a:r>
            <a:r>
              <a:rPr lang="ko-KR" altLang="en-US" sz="1400" dirty="0"/>
              <a:t>층 </a:t>
            </a:r>
            <a:r>
              <a:rPr lang="en-US" altLang="ko-KR" sz="1400" dirty="0"/>
              <a:t>AP</a:t>
            </a:r>
            <a:r>
              <a:rPr lang="ko-KR" altLang="en-US" sz="1400" dirty="0"/>
              <a:t>의 이용자 수 그래프</a:t>
            </a:r>
          </a:p>
        </p:txBody>
      </p:sp>
    </p:spTree>
    <p:extLst>
      <p:ext uri="{BB962C8B-B14F-4D97-AF65-F5344CB8AC3E}">
        <p14:creationId xmlns:p14="http://schemas.microsoft.com/office/powerpoint/2010/main" val="2090566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68003CE-F4EE-44A4-9AA7-F3445E991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35" y="792175"/>
            <a:ext cx="11450012" cy="569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v"/>
              <a:defRPr sz="2000" b="0" kern="120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>
                <a:latin typeface="+mn-lt"/>
              </a:rPr>
              <a:t>최대 이용자 수 데이터 평균</a:t>
            </a:r>
            <a:endParaRPr lang="en-US" altLang="ko-KR" sz="1800" b="1" dirty="0">
              <a:latin typeface="+mn-lt"/>
            </a:endParaRPr>
          </a:p>
          <a:p>
            <a:pPr lvl="1"/>
            <a:r>
              <a:rPr lang="ko-KR" altLang="en-US" dirty="0"/>
              <a:t>원본데이터에서 필요한 컬럼</a:t>
            </a:r>
            <a:endParaRPr lang="en-US" altLang="ko-KR" dirty="0"/>
          </a:p>
          <a:p>
            <a:pPr lvl="2"/>
            <a:r>
              <a:rPr lang="en-US" altLang="ko-KR" dirty="0"/>
              <a:t>Map Location</a:t>
            </a:r>
          </a:p>
          <a:p>
            <a:pPr lvl="3"/>
            <a:r>
              <a:rPr lang="ko-KR" altLang="en-US" dirty="0"/>
              <a:t>필요한 건물 데이터 추출</a:t>
            </a:r>
            <a:endParaRPr lang="en-US" altLang="ko-KR" dirty="0"/>
          </a:p>
          <a:p>
            <a:pPr lvl="2"/>
            <a:r>
              <a:rPr lang="en-US" altLang="ko-KR" dirty="0"/>
              <a:t>AP Name</a:t>
            </a:r>
          </a:p>
          <a:p>
            <a:pPr lvl="3"/>
            <a:r>
              <a:rPr lang="ko-KR" altLang="en-US" dirty="0"/>
              <a:t>건물에 설치된 </a:t>
            </a:r>
            <a:r>
              <a:rPr lang="en-US" altLang="ko-KR" dirty="0"/>
              <a:t>AP</a:t>
            </a:r>
            <a:r>
              <a:rPr lang="ko-KR" altLang="en-US" dirty="0"/>
              <a:t>에 따라 데이터 분할</a:t>
            </a:r>
            <a:endParaRPr lang="en-US" altLang="ko-KR" dirty="0"/>
          </a:p>
          <a:p>
            <a:pPr lvl="2"/>
            <a:r>
              <a:rPr lang="en-US" altLang="ko-KR" dirty="0"/>
              <a:t>Weekday</a:t>
            </a:r>
          </a:p>
          <a:p>
            <a:pPr lvl="3"/>
            <a:r>
              <a:rPr lang="en-US" altLang="ko-KR" dirty="0"/>
              <a:t>0(</a:t>
            </a:r>
            <a:r>
              <a:rPr lang="ko-KR" altLang="en-US" dirty="0"/>
              <a:t>월요일</a:t>
            </a:r>
            <a:r>
              <a:rPr lang="en-US" altLang="ko-KR" dirty="0"/>
              <a:t>) ~ 6(</a:t>
            </a:r>
            <a:r>
              <a:rPr lang="ko-KR" altLang="en-US" dirty="0"/>
              <a:t>일요일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값이 </a:t>
            </a:r>
            <a:r>
              <a:rPr lang="en-US" altLang="ko-KR" dirty="0"/>
              <a:t>5</a:t>
            </a:r>
            <a:r>
              <a:rPr lang="ko-KR" altLang="en-US" dirty="0"/>
              <a:t>나 </a:t>
            </a:r>
            <a:r>
              <a:rPr lang="en-US" altLang="ko-KR" dirty="0"/>
              <a:t>6</a:t>
            </a:r>
            <a:r>
              <a:rPr lang="ko-KR" altLang="en-US" dirty="0"/>
              <a:t>인 경우 주말</a:t>
            </a:r>
            <a:r>
              <a:rPr lang="en-US" altLang="ko-KR" dirty="0"/>
              <a:t>, </a:t>
            </a:r>
            <a:r>
              <a:rPr lang="ko-KR" altLang="en-US" dirty="0"/>
              <a:t>이외의 경우 평일</a:t>
            </a:r>
            <a:endParaRPr lang="en-US" altLang="ko-KR" dirty="0"/>
          </a:p>
          <a:p>
            <a:pPr lvl="2"/>
            <a:r>
              <a:rPr lang="en-US" altLang="ko-KR" dirty="0"/>
              <a:t>Peak Number of Users</a:t>
            </a:r>
          </a:p>
          <a:p>
            <a:pPr lvl="3"/>
            <a:r>
              <a:rPr lang="ko-KR" altLang="en-US" dirty="0"/>
              <a:t>최대 이용자 수 추출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3161"/>
            <a:ext cx="11715584" cy="614218"/>
          </a:xfrm>
        </p:spPr>
        <p:txBody>
          <a:bodyPr/>
          <a:lstStyle/>
          <a:p>
            <a:r>
              <a:rPr lang="ko-KR" altLang="en-US" dirty="0"/>
              <a:t>데이터 수집 및 정리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13</a:t>
            </a:fld>
            <a:endParaRPr lang="en-US" altLang="ko-KR"/>
          </a:p>
        </p:txBody>
      </p:sp>
      <p:pic>
        <p:nvPicPr>
          <p:cNvPr id="2053" name="_x181245440" descr="EMB0000236c0d8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1269000"/>
            <a:ext cx="576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B11A48-6D75-495D-9AAB-7C2733956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156" y="1412776"/>
            <a:ext cx="2339543" cy="326926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869927" y="1269000"/>
            <a:ext cx="720000" cy="720000"/>
          </a:xfrm>
          <a:prstGeom prst="ellipse">
            <a:avLst/>
          </a:prstGeom>
          <a:noFill/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81482" y="5728000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13. </a:t>
            </a:r>
            <a:r>
              <a:rPr lang="ko-KR" altLang="en-US" sz="1400" dirty="0" err="1"/>
              <a:t>새벽벌</a:t>
            </a:r>
            <a:r>
              <a:rPr lang="ko-KR" altLang="en-US" sz="1400" dirty="0"/>
              <a:t> 도서관 원본 데이터 예시</a:t>
            </a:r>
          </a:p>
        </p:txBody>
      </p:sp>
    </p:spTree>
    <p:extLst>
      <p:ext uri="{BB962C8B-B14F-4D97-AF65-F5344CB8AC3E}">
        <p14:creationId xmlns:p14="http://schemas.microsoft.com/office/powerpoint/2010/main" val="23675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04636 0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36 0 L 0.34349 0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92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5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349 0 L 0.16028 0.01042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50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68003CE-F4EE-44A4-9AA7-F3445E991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35" y="792175"/>
            <a:ext cx="11450012" cy="569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v"/>
              <a:defRPr sz="2000" b="0" kern="120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최대 이용자 수 데이터 평균</a:t>
            </a:r>
            <a:endParaRPr lang="en-US" altLang="ko-KR" sz="1800" b="1" dirty="0"/>
          </a:p>
          <a:p>
            <a:pPr lvl="1"/>
            <a:r>
              <a:rPr lang="ko-KR" altLang="en-US" dirty="0">
                <a:latin typeface="+mn-lt"/>
              </a:rPr>
              <a:t>최대 이용자 수 추출 시 두 대역으로 이용자 수 나뉨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대역의 선택은 이용자가 관여하지 않음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두 대역의 이용자 수 더해 최대 이용자 수 계산</a:t>
            </a:r>
            <a:endParaRPr lang="en-US" altLang="ko-KR" sz="1800" dirty="0">
              <a:latin typeface="+mn-lt"/>
            </a:endParaRPr>
          </a:p>
          <a:p>
            <a:pPr lvl="1"/>
            <a:endParaRPr lang="en-US" altLang="ko-KR" dirty="0">
              <a:latin typeface="+mn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3161"/>
            <a:ext cx="11715584" cy="614218"/>
          </a:xfrm>
        </p:spPr>
        <p:txBody>
          <a:bodyPr/>
          <a:lstStyle/>
          <a:p>
            <a:r>
              <a:rPr lang="ko-KR" altLang="en-US" dirty="0"/>
              <a:t>데이터 수집 및 정리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14</a:t>
            </a:fld>
            <a:endParaRPr lang="en-US" altLang="ko-KR"/>
          </a:p>
        </p:txBody>
      </p:sp>
      <p:sp>
        <p:nvSpPr>
          <p:cNvPr id="12" name="오른쪽 화살표 11"/>
          <p:cNvSpPr/>
          <p:nvPr/>
        </p:nvSpPr>
        <p:spPr>
          <a:xfrm>
            <a:off x="5537432" y="3878960"/>
            <a:ext cx="1080000" cy="54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853524" y="2939679"/>
            <a:ext cx="2202993" cy="2435475"/>
            <a:chOff x="2853524" y="2939679"/>
            <a:chExt cx="2202993" cy="2435475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3524" y="3215154"/>
              <a:ext cx="2160000" cy="2160000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3573524" y="3248980"/>
              <a:ext cx="1440000" cy="360040"/>
            </a:xfrm>
            <a:prstGeom prst="roundRect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33947" y="2939679"/>
              <a:ext cx="60946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solidFill>
                    <a:schemeClr val="bg1">
                      <a:lumMod val="65000"/>
                    </a:schemeClr>
                  </a:solidFill>
                </a:rPr>
                <a:t>5GHz</a:t>
              </a:r>
              <a:endParaRPr lang="ko-KR" altLang="en-US" sz="13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8051" y="2939679"/>
              <a:ext cx="71846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solidFill>
                    <a:schemeClr val="bg1">
                      <a:lumMod val="65000"/>
                    </a:schemeClr>
                  </a:solidFill>
                </a:rPr>
                <a:t>2.4GHz</a:t>
              </a:r>
              <a:endParaRPr lang="ko-KR" altLang="en-US" sz="13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141340" y="3215154"/>
            <a:ext cx="2160000" cy="2160000"/>
            <a:chOff x="7141340" y="3215154"/>
            <a:chExt cx="2160000" cy="2160000"/>
          </a:xfrm>
        </p:grpSpPr>
        <p:pic>
          <p:nvPicPr>
            <p:cNvPr id="6" name="그림 5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340" y="3215154"/>
              <a:ext cx="2160000" cy="2160000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7861340" y="3277325"/>
              <a:ext cx="1440000" cy="360040"/>
            </a:xfrm>
            <a:prstGeom prst="roundRect">
              <a:avLst/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458238" y="5650629"/>
            <a:ext cx="33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14. </a:t>
            </a:r>
            <a:r>
              <a:rPr lang="ko-KR" altLang="en-US" sz="1400" dirty="0"/>
              <a:t>최대 이용자 수 추출 시 데이터</a:t>
            </a:r>
          </a:p>
        </p:txBody>
      </p:sp>
    </p:spTree>
    <p:extLst>
      <p:ext uri="{BB962C8B-B14F-4D97-AF65-F5344CB8AC3E}">
        <p14:creationId xmlns:p14="http://schemas.microsoft.com/office/powerpoint/2010/main" val="254838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68003CE-F4EE-44A4-9AA7-F3445E991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35" y="792175"/>
            <a:ext cx="11450012" cy="569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v"/>
              <a:defRPr sz="2000" b="0" kern="120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최대 이용자 수 데이터 평균</a:t>
            </a:r>
            <a:endParaRPr lang="en-US" altLang="ko-KR" sz="1800" b="1" dirty="0"/>
          </a:p>
          <a:p>
            <a:pPr lvl="1"/>
            <a:r>
              <a:rPr lang="ko-KR" altLang="en-US" dirty="0"/>
              <a:t>데이터 하루 단위로 분할</a:t>
            </a:r>
            <a:endParaRPr lang="en-US" altLang="ko-KR" dirty="0"/>
          </a:p>
          <a:p>
            <a:pPr lvl="2"/>
            <a:r>
              <a:rPr lang="ko-KR" altLang="en-US" dirty="0"/>
              <a:t>데이터는 요일 구분 없이 시간 순으로 정렬</a:t>
            </a:r>
            <a:endParaRPr lang="en-US" altLang="ko-KR" dirty="0"/>
          </a:p>
          <a:p>
            <a:pPr lvl="3"/>
            <a:r>
              <a:rPr lang="en-US" altLang="ko-KR" dirty="0"/>
              <a:t>Ex) 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23</a:t>
            </a:r>
            <a:r>
              <a:rPr lang="ko-KR" altLang="en-US" dirty="0"/>
              <a:t>시</a:t>
            </a:r>
            <a:r>
              <a:rPr lang="en-US" altLang="ko-KR" dirty="0"/>
              <a:t> -&gt; 6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</a:t>
            </a:r>
            <a:endParaRPr lang="en-US" altLang="ko-KR" dirty="0"/>
          </a:p>
          <a:p>
            <a:pPr lvl="2"/>
            <a:r>
              <a:rPr lang="ko-KR" altLang="en-US" dirty="0"/>
              <a:t>따라서 </a:t>
            </a:r>
            <a:r>
              <a:rPr lang="en-US" altLang="ko-KR" dirty="0"/>
              <a:t>24</a:t>
            </a:r>
            <a:r>
              <a:rPr lang="ko-KR" altLang="en-US" dirty="0"/>
              <a:t>개 단위로 분할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3161"/>
            <a:ext cx="11715584" cy="614218"/>
          </a:xfrm>
        </p:spPr>
        <p:txBody>
          <a:bodyPr/>
          <a:lstStyle/>
          <a:p>
            <a:r>
              <a:rPr lang="ko-KR" altLang="en-US" dirty="0"/>
              <a:t>데이터 수집 및 정리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15</a:t>
            </a:fld>
            <a:endParaRPr lang="en-US" altLang="ko-KR"/>
          </a:p>
        </p:txBody>
      </p:sp>
      <p:pic>
        <p:nvPicPr>
          <p:cNvPr id="5121" name="_x304533712" descr="EMB000021fc62ea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41" y="2708920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3812572" y="5106677"/>
            <a:ext cx="4769739" cy="77559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12572" y="3070745"/>
            <a:ext cx="4769739" cy="1881373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67742" y="6261595"/>
            <a:ext cx="5195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15. </a:t>
            </a:r>
            <a:r>
              <a:rPr lang="ko-KR" altLang="en-US" sz="1400" dirty="0" err="1"/>
              <a:t>새벽벌</a:t>
            </a:r>
            <a:r>
              <a:rPr lang="ko-KR" altLang="en-US" sz="1400" dirty="0"/>
              <a:t> 도서관 </a:t>
            </a:r>
            <a:r>
              <a:rPr lang="en-US" altLang="ko-KR" sz="1400" dirty="0"/>
              <a:t>2</a:t>
            </a:r>
            <a:r>
              <a:rPr lang="ko-KR" altLang="en-US" sz="1400" dirty="0"/>
              <a:t>층 </a:t>
            </a:r>
            <a:r>
              <a:rPr lang="en-US" altLang="ko-KR" sz="1400" dirty="0"/>
              <a:t>AP</a:t>
            </a:r>
            <a:r>
              <a:rPr lang="ko-KR" altLang="en-US" sz="1400" dirty="0"/>
              <a:t>의 </a:t>
            </a:r>
            <a:r>
              <a:rPr lang="en-US" altLang="ko-KR" sz="1400" dirty="0"/>
              <a:t>9</a:t>
            </a:r>
            <a:r>
              <a:rPr lang="ko-KR" altLang="en-US" sz="1400" dirty="0"/>
              <a:t>시와 </a:t>
            </a:r>
            <a:r>
              <a:rPr lang="en-US" altLang="ko-KR" sz="1400" dirty="0"/>
              <a:t>17</a:t>
            </a:r>
            <a:r>
              <a:rPr lang="ko-KR" altLang="en-US" sz="1400" dirty="0"/>
              <a:t>시 이용자 수 그래프</a:t>
            </a:r>
          </a:p>
        </p:txBody>
      </p:sp>
    </p:spTree>
    <p:extLst>
      <p:ext uri="{BB962C8B-B14F-4D97-AF65-F5344CB8AC3E}">
        <p14:creationId xmlns:p14="http://schemas.microsoft.com/office/powerpoint/2010/main" val="237724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68003CE-F4EE-44A4-9AA7-F3445E991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35" y="792175"/>
            <a:ext cx="11450012" cy="569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v"/>
              <a:defRPr sz="2000" b="0" kern="120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최대 이용자 수 데이터 평균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시간대별로 평균</a:t>
            </a:r>
            <a:endParaRPr lang="en-US" altLang="ko-KR" dirty="0">
              <a:latin typeface="+mn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3161"/>
            <a:ext cx="11715584" cy="614218"/>
          </a:xfrm>
        </p:spPr>
        <p:txBody>
          <a:bodyPr/>
          <a:lstStyle/>
          <a:p>
            <a:r>
              <a:rPr lang="ko-KR" altLang="en-US" dirty="0"/>
              <a:t>데이터 수집 및 정리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16</a:t>
            </a:fld>
            <a:endParaRPr lang="en-US" altLang="ko-KR"/>
          </a:p>
        </p:txBody>
      </p:sp>
      <p:pic>
        <p:nvPicPr>
          <p:cNvPr id="6145" name="_x305218408" descr="EMB000021fc62eb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00" y="191683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84204" y="5876832"/>
            <a:ext cx="4793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16. </a:t>
            </a:r>
            <a:r>
              <a:rPr lang="ko-KR" altLang="en-US" sz="1400" dirty="0" err="1"/>
              <a:t>새벽벌</a:t>
            </a:r>
            <a:r>
              <a:rPr lang="ko-KR" altLang="en-US" sz="1400" dirty="0"/>
              <a:t> 도서관 </a:t>
            </a:r>
            <a:r>
              <a:rPr lang="en-US" altLang="ko-KR" sz="1400" dirty="0"/>
              <a:t>2</a:t>
            </a:r>
            <a:r>
              <a:rPr lang="ko-KR" altLang="en-US" sz="1400" dirty="0"/>
              <a:t>층의 최대 이용자 수 평균 그래프</a:t>
            </a:r>
          </a:p>
        </p:txBody>
      </p:sp>
    </p:spTree>
    <p:extLst>
      <p:ext uri="{BB962C8B-B14F-4D97-AF65-F5344CB8AC3E}">
        <p14:creationId xmlns:p14="http://schemas.microsoft.com/office/powerpoint/2010/main" val="138242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68003CE-F4EE-44A4-9AA7-F3445E991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35" y="792175"/>
            <a:ext cx="11450012" cy="569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v"/>
              <a:defRPr sz="2000" b="0" kern="120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건물 및 </a:t>
            </a:r>
            <a:r>
              <a:rPr lang="en-US" altLang="ko-KR" sz="1800" b="1" dirty="0"/>
              <a:t>AP </a:t>
            </a:r>
            <a:r>
              <a:rPr lang="ko-KR" altLang="en-US" sz="1800" b="1" dirty="0"/>
              <a:t>좌표 데이터화</a:t>
            </a:r>
            <a:endParaRPr lang="en-US" altLang="ko-KR" sz="1800" b="1" dirty="0"/>
          </a:p>
          <a:p>
            <a:pPr lvl="1"/>
            <a:r>
              <a:rPr lang="ko-KR" altLang="en-US" dirty="0">
                <a:latin typeface="+mn-lt"/>
              </a:rPr>
              <a:t>평면도를 이용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방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복도</a:t>
            </a:r>
            <a:r>
              <a:rPr lang="en-US" altLang="ko-KR" dirty="0">
                <a:latin typeface="+mn-lt"/>
              </a:rPr>
              <a:t>, AP</a:t>
            </a:r>
            <a:r>
              <a:rPr lang="ko-KR" altLang="en-US" dirty="0">
                <a:latin typeface="+mn-lt"/>
              </a:rPr>
              <a:t>의 </a:t>
            </a:r>
            <a:r>
              <a:rPr lang="en-US" altLang="ko-KR" dirty="0">
                <a:latin typeface="+mn-lt"/>
              </a:rPr>
              <a:t>3</a:t>
            </a:r>
            <a:r>
              <a:rPr lang="ko-KR" altLang="en-US" dirty="0">
                <a:latin typeface="+mn-lt"/>
              </a:rPr>
              <a:t>차원 좌표 설정</a:t>
            </a:r>
            <a:endParaRPr lang="en-US" altLang="ko-KR" dirty="0">
              <a:latin typeface="+mn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3161"/>
            <a:ext cx="11715584" cy="614218"/>
          </a:xfrm>
        </p:spPr>
        <p:txBody>
          <a:bodyPr/>
          <a:lstStyle/>
          <a:p>
            <a:r>
              <a:rPr lang="ko-KR" altLang="en-US" dirty="0"/>
              <a:t>데이터 수집 및 정리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17</a:t>
            </a:fld>
            <a:endParaRPr lang="en-US" altLang="ko-KR"/>
          </a:p>
        </p:txBody>
      </p:sp>
      <p:grpSp>
        <p:nvGrpSpPr>
          <p:cNvPr id="6" name="그룹 5"/>
          <p:cNvGrpSpPr/>
          <p:nvPr/>
        </p:nvGrpSpPr>
        <p:grpSpPr>
          <a:xfrm>
            <a:off x="998745" y="2916623"/>
            <a:ext cx="2621058" cy="2415554"/>
            <a:chOff x="9452109" y="974701"/>
            <a:chExt cx="2621058" cy="2415554"/>
          </a:xfrm>
        </p:grpSpPr>
        <p:grpSp>
          <p:nvGrpSpPr>
            <p:cNvPr id="25" name="그룹 24"/>
            <p:cNvGrpSpPr/>
            <p:nvPr/>
          </p:nvGrpSpPr>
          <p:grpSpPr>
            <a:xfrm>
              <a:off x="9452109" y="974701"/>
              <a:ext cx="2621058" cy="2415554"/>
              <a:chOff x="4395800" y="1769663"/>
              <a:chExt cx="2621058" cy="2415554"/>
            </a:xfrm>
          </p:grpSpPr>
          <p:sp>
            <p:nvSpPr>
              <p:cNvPr id="26" name="정육면체 25"/>
              <p:cNvSpPr/>
              <p:nvPr/>
            </p:nvSpPr>
            <p:spPr>
              <a:xfrm>
                <a:off x="4731790" y="2077440"/>
                <a:ext cx="1800000" cy="18000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정육면체 26"/>
              <p:cNvSpPr/>
              <p:nvPr/>
            </p:nvSpPr>
            <p:spPr>
              <a:xfrm rot="10800000">
                <a:off x="4731790" y="2077440"/>
                <a:ext cx="1800000" cy="1800000"/>
              </a:xfrm>
              <a:prstGeom prst="cub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395800" y="3877440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0000"/>
                    </a:solidFill>
                  </a:rPr>
                  <a:t>(0,0,0)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046721" y="1769663"/>
                <a:ext cx="970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0000"/>
                    </a:solidFill>
                  </a:rPr>
                  <a:t>(10,10,10)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11" name="직선 연결선 10"/>
            <p:cNvCxnSpPr/>
            <p:nvPr/>
          </p:nvCxnSpPr>
          <p:spPr>
            <a:xfrm flipH="1">
              <a:off x="9788098" y="1283512"/>
              <a:ext cx="1800000" cy="1800002"/>
            </a:xfrm>
            <a:prstGeom prst="line">
              <a:avLst/>
            </a:prstGeom>
            <a:ln w="19050">
              <a:solidFill>
                <a:schemeClr val="tx2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모서리가 둥근 직사각형 41"/>
          <p:cNvSpPr/>
          <p:nvPr/>
        </p:nvSpPr>
        <p:spPr>
          <a:xfrm>
            <a:off x="689274" y="2718668"/>
            <a:ext cx="3240000" cy="324000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대각선 두 모서리 좌표</a:t>
            </a:r>
          </a:p>
        </p:txBody>
      </p:sp>
      <p:sp>
        <p:nvSpPr>
          <p:cNvPr id="8" name="한쪽 모서리가 둥근 사각형 7"/>
          <p:cNvSpPr/>
          <p:nvPr/>
        </p:nvSpPr>
        <p:spPr>
          <a:xfrm>
            <a:off x="1080676" y="2470028"/>
            <a:ext cx="1080120" cy="382485"/>
          </a:xfrm>
          <a:prstGeom prst="round1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9167D3E-0D0D-451C-8498-B459C32D4EFD}"/>
              </a:ext>
            </a:extLst>
          </p:cNvPr>
          <p:cNvGrpSpPr/>
          <p:nvPr/>
        </p:nvGrpSpPr>
        <p:grpSpPr>
          <a:xfrm>
            <a:off x="4476000" y="2470658"/>
            <a:ext cx="3240000" cy="3488010"/>
            <a:chOff x="8243514" y="2470658"/>
            <a:chExt cx="3240000" cy="348801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8243514" y="2718668"/>
              <a:ext cx="3240000" cy="3240000"/>
            </a:xfrm>
            <a:prstGeom prst="roundRect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b" anchorCtr="0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복도의 모든 코너 좌표</a:t>
              </a:r>
            </a:p>
          </p:txBody>
        </p:sp>
        <p:sp>
          <p:nvSpPr>
            <p:cNvPr id="53" name="한쪽 모서리가 둥근 사각형 52"/>
            <p:cNvSpPr/>
            <p:nvPr/>
          </p:nvSpPr>
          <p:spPr>
            <a:xfrm>
              <a:off x="8618293" y="2470658"/>
              <a:ext cx="1080120" cy="382485"/>
            </a:xfrm>
            <a:prstGeom prst="round1Rect">
              <a:avLst/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복도</a:t>
              </a:r>
            </a:p>
          </p:txBody>
        </p:sp>
        <p:grpSp>
          <p:nvGrpSpPr>
            <p:cNvPr id="9222" name="그룹 9221"/>
            <p:cNvGrpSpPr/>
            <p:nvPr/>
          </p:nvGrpSpPr>
          <p:grpSpPr>
            <a:xfrm>
              <a:off x="8783514" y="3045720"/>
              <a:ext cx="2160000" cy="2160000"/>
              <a:chOff x="8603514" y="3356992"/>
              <a:chExt cx="2520000" cy="2520000"/>
            </a:xfrm>
          </p:grpSpPr>
          <p:pic>
            <p:nvPicPr>
              <p:cNvPr id="9217" name="_x305218408" descr="EMB000021fc62ec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3514" y="3356992"/>
                <a:ext cx="2520000" cy="25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2" name="직선 연결선 81"/>
              <p:cNvCxnSpPr/>
              <p:nvPr/>
            </p:nvCxnSpPr>
            <p:spPr>
              <a:xfrm>
                <a:off x="8904311" y="4330614"/>
                <a:ext cx="1" cy="221746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8904312" y="4552360"/>
                <a:ext cx="50405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9408368" y="4552360"/>
                <a:ext cx="0" cy="53282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9408368" y="5085184"/>
                <a:ext cx="262528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9670896" y="5085184"/>
                <a:ext cx="0" cy="29955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9670896" y="5384734"/>
                <a:ext cx="457552" cy="2625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/>
              <p:nvPr/>
            </p:nvCxnSpPr>
            <p:spPr>
              <a:xfrm>
                <a:off x="10126580" y="5157192"/>
                <a:ext cx="1869" cy="227542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H="1" flipV="1">
                <a:off x="9912424" y="5154567"/>
                <a:ext cx="214156" cy="2625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>
                <a:off x="9912424" y="4595551"/>
                <a:ext cx="0" cy="559016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9912424" y="4595551"/>
                <a:ext cx="936104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flipV="1">
                <a:off x="10848528" y="4480754"/>
                <a:ext cx="0" cy="114797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flipH="1">
                <a:off x="10128448" y="4480754"/>
                <a:ext cx="720080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 flipH="1" flipV="1">
                <a:off x="10126580" y="4330614"/>
                <a:ext cx="1" cy="150141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 flipH="1">
                <a:off x="8904311" y="4330614"/>
                <a:ext cx="1222269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BBF0A4D-02B4-478A-A4E3-88DB965FDC34}"/>
              </a:ext>
            </a:extLst>
          </p:cNvPr>
          <p:cNvGrpSpPr/>
          <p:nvPr/>
        </p:nvGrpSpPr>
        <p:grpSpPr>
          <a:xfrm>
            <a:off x="8262726" y="2470028"/>
            <a:ext cx="3240000" cy="3488640"/>
            <a:chOff x="4482668" y="2461974"/>
            <a:chExt cx="3240000" cy="348864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2A4DBCD-A399-4D91-9E3F-2FD9993CB976}"/>
                </a:ext>
              </a:extLst>
            </p:cNvPr>
            <p:cNvGrpSpPr/>
            <p:nvPr/>
          </p:nvGrpSpPr>
          <p:grpSpPr>
            <a:xfrm>
              <a:off x="5196000" y="3224400"/>
              <a:ext cx="1800000" cy="1800000"/>
              <a:chOff x="4764993" y="2060848"/>
              <a:chExt cx="2664296" cy="2664296"/>
            </a:xfrm>
          </p:grpSpPr>
          <p:sp>
            <p:nvSpPr>
              <p:cNvPr id="49" name="정육면체 48">
                <a:extLst>
                  <a:ext uri="{FF2B5EF4-FFF2-40B4-BE49-F238E27FC236}">
                    <a16:creationId xmlns:a16="http://schemas.microsoft.com/office/drawing/2014/main" id="{FE31D216-51C9-4C12-AC69-527C1370B0FE}"/>
                  </a:ext>
                </a:extLst>
              </p:cNvPr>
              <p:cNvSpPr/>
              <p:nvPr/>
            </p:nvSpPr>
            <p:spPr>
              <a:xfrm>
                <a:off x="4764993" y="2060848"/>
                <a:ext cx="2664296" cy="2664296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정육면체 49">
                <a:extLst>
                  <a:ext uri="{FF2B5EF4-FFF2-40B4-BE49-F238E27FC236}">
                    <a16:creationId xmlns:a16="http://schemas.microsoft.com/office/drawing/2014/main" id="{E69A6555-51D5-476F-B801-7CD9EDE063FC}"/>
                  </a:ext>
                </a:extLst>
              </p:cNvPr>
              <p:cNvSpPr/>
              <p:nvPr/>
            </p:nvSpPr>
            <p:spPr>
              <a:xfrm rot="10800000">
                <a:off x="4764993" y="2060848"/>
                <a:ext cx="2664296" cy="2664296"/>
              </a:xfrm>
              <a:prstGeom prst="cub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7D377321-2A1F-4902-8F9B-AE41A3DF224A}"/>
                  </a:ext>
                </a:extLst>
              </p:cNvPr>
              <p:cNvSpPr/>
              <p:nvPr/>
            </p:nvSpPr>
            <p:spPr>
              <a:xfrm>
                <a:off x="5951985" y="3356992"/>
                <a:ext cx="216024" cy="2060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A839CD8-4A97-44C3-A43F-D86899C124F9}"/>
                  </a:ext>
                </a:extLst>
              </p:cNvPr>
              <p:cNvSpPr txBox="1"/>
              <p:nvPr/>
            </p:nvSpPr>
            <p:spPr>
              <a:xfrm>
                <a:off x="5420496" y="2874881"/>
                <a:ext cx="1279004" cy="455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FF0000"/>
                    </a:solidFill>
                  </a:rPr>
                  <a:t>AP(5,5,5)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7787452-2E2F-46F4-AABB-FE4B24357F6A}"/>
                </a:ext>
              </a:extLst>
            </p:cNvPr>
            <p:cNvGrpSpPr/>
            <p:nvPr/>
          </p:nvGrpSpPr>
          <p:grpSpPr>
            <a:xfrm>
              <a:off x="4482668" y="2461974"/>
              <a:ext cx="3240000" cy="3488640"/>
              <a:chOff x="4482668" y="2461974"/>
              <a:chExt cx="3240000" cy="3488640"/>
            </a:xfrm>
          </p:grpSpPr>
          <p:sp>
            <p:nvSpPr>
              <p:cNvPr id="46" name="모서리가 둥근 직사각형 46">
                <a:extLst>
                  <a:ext uri="{FF2B5EF4-FFF2-40B4-BE49-F238E27FC236}">
                    <a16:creationId xmlns:a16="http://schemas.microsoft.com/office/drawing/2014/main" id="{D7641699-4660-405D-AD3D-BB8E5C0BBDA2}"/>
                  </a:ext>
                </a:extLst>
              </p:cNvPr>
              <p:cNvSpPr/>
              <p:nvPr/>
            </p:nvSpPr>
            <p:spPr>
              <a:xfrm>
                <a:off x="4482668" y="2710614"/>
                <a:ext cx="3240000" cy="3240000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b" anchorCtr="0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평면도의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AP 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위치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한쪽 모서리가 둥근 사각형 51">
                <a:extLst>
                  <a:ext uri="{FF2B5EF4-FFF2-40B4-BE49-F238E27FC236}">
                    <a16:creationId xmlns:a16="http://schemas.microsoft.com/office/drawing/2014/main" id="{074AAFBA-3811-4777-A83C-C95209887B9C}"/>
                  </a:ext>
                </a:extLst>
              </p:cNvPr>
              <p:cNvSpPr/>
              <p:nvPr/>
            </p:nvSpPr>
            <p:spPr>
              <a:xfrm>
                <a:off x="4840824" y="2461974"/>
                <a:ext cx="1080120" cy="382485"/>
              </a:xfrm>
              <a:prstGeom prst="round1Rect">
                <a:avLst/>
              </a:prstGeom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</a:rPr>
                  <a:t>AP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148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68003CE-F4EE-44A4-9AA7-F3445E991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35" y="792175"/>
            <a:ext cx="11450012" cy="569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v"/>
              <a:defRPr sz="2000" b="0" kern="120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건물 및 </a:t>
            </a:r>
            <a:r>
              <a:rPr lang="en-US" altLang="ko-KR" sz="1800" b="1" dirty="0"/>
              <a:t>AP </a:t>
            </a:r>
            <a:r>
              <a:rPr lang="ko-KR" altLang="en-US" sz="1800" b="1" dirty="0"/>
              <a:t>좌표 데이터화</a:t>
            </a:r>
            <a:endParaRPr lang="en-US" altLang="ko-KR" sz="1800" b="1" dirty="0"/>
          </a:p>
          <a:p>
            <a:pPr lvl="1"/>
            <a:r>
              <a:rPr lang="ko-KR" altLang="en-US" dirty="0" err="1">
                <a:solidFill>
                  <a:schemeClr val="tx1"/>
                </a:solidFill>
                <a:latin typeface="+mn-lt"/>
              </a:rPr>
              <a:t>딕셔너리로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 데이터화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349" y="63161"/>
            <a:ext cx="11715584" cy="614218"/>
          </a:xfrm>
        </p:spPr>
        <p:txBody>
          <a:bodyPr/>
          <a:lstStyle/>
          <a:p>
            <a:r>
              <a:rPr lang="ko-KR" altLang="en-US" dirty="0"/>
              <a:t>데이터 수집 및 정리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18</a:t>
            </a:fld>
            <a:endParaRPr lang="en-US" altLang="ko-KR"/>
          </a:p>
        </p:txBody>
      </p:sp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1271464" y="2132856"/>
            <a:ext cx="1620000" cy="1744320"/>
            <a:chOff x="689274" y="2470028"/>
            <a:chExt cx="3240000" cy="3488640"/>
          </a:xfrm>
        </p:grpSpPr>
        <p:grpSp>
          <p:nvGrpSpPr>
            <p:cNvPr id="42" name="그룹 41"/>
            <p:cNvGrpSpPr/>
            <p:nvPr/>
          </p:nvGrpSpPr>
          <p:grpSpPr>
            <a:xfrm>
              <a:off x="1360551" y="3377933"/>
              <a:ext cx="1807020" cy="1800002"/>
              <a:chOff x="9813915" y="1436011"/>
              <a:chExt cx="1807020" cy="1800002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9813915" y="1436013"/>
                <a:ext cx="1800000" cy="1800000"/>
                <a:chOff x="4757606" y="2230975"/>
                <a:chExt cx="1800000" cy="1800000"/>
              </a:xfrm>
            </p:grpSpPr>
            <p:sp>
              <p:nvSpPr>
                <p:cNvPr id="72" name="정육면체 71"/>
                <p:cNvSpPr/>
                <p:nvPr/>
              </p:nvSpPr>
              <p:spPr>
                <a:xfrm>
                  <a:off x="4757606" y="2230975"/>
                  <a:ext cx="1800000" cy="18000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정육면체 72"/>
                <p:cNvSpPr/>
                <p:nvPr/>
              </p:nvSpPr>
              <p:spPr>
                <a:xfrm rot="10800000">
                  <a:off x="4757606" y="2230975"/>
                  <a:ext cx="1800000" cy="1800000"/>
                </a:xfrm>
                <a:prstGeom prst="cub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71" name="직선 연결선 70"/>
              <p:cNvCxnSpPr/>
              <p:nvPr/>
            </p:nvCxnSpPr>
            <p:spPr>
              <a:xfrm flipH="1">
                <a:off x="9820935" y="1436011"/>
                <a:ext cx="1800000" cy="1800002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모서리가 둥근 직사각형 44"/>
            <p:cNvSpPr/>
            <p:nvPr/>
          </p:nvSpPr>
          <p:spPr>
            <a:xfrm>
              <a:off x="689274" y="2718668"/>
              <a:ext cx="3240000" cy="3240000"/>
            </a:xfrm>
            <a:prstGeom prst="roundRect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b" anchorCtr="0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한쪽 모서리가 둥근 사각형 46"/>
            <p:cNvSpPr/>
            <p:nvPr/>
          </p:nvSpPr>
          <p:spPr>
            <a:xfrm>
              <a:off x="1080676" y="2470028"/>
              <a:ext cx="1080120" cy="382485"/>
            </a:xfrm>
            <a:prstGeom prst="round1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방</a:t>
              </a:r>
            </a:p>
          </p:txBody>
        </p:sp>
      </p:grpSp>
      <p:grpSp>
        <p:nvGrpSpPr>
          <p:cNvPr id="77" name="그룹 76"/>
          <p:cNvGrpSpPr>
            <a:grpSpLocks noChangeAspect="1"/>
          </p:cNvGrpSpPr>
          <p:nvPr/>
        </p:nvGrpSpPr>
        <p:grpSpPr>
          <a:xfrm>
            <a:off x="3331674" y="2183791"/>
            <a:ext cx="1620000" cy="1714033"/>
            <a:chOff x="8243514" y="2530602"/>
            <a:chExt cx="3240000" cy="3428066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8243514" y="2718668"/>
              <a:ext cx="3240000" cy="3240000"/>
            </a:xfrm>
            <a:prstGeom prst="roundRect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b" anchorCtr="0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한쪽 모서리가 둥근 사각형 48"/>
            <p:cNvSpPr/>
            <p:nvPr/>
          </p:nvSpPr>
          <p:spPr>
            <a:xfrm>
              <a:off x="8615880" y="2530602"/>
              <a:ext cx="1080120" cy="382485"/>
            </a:xfrm>
            <a:prstGeom prst="round1Rect">
              <a:avLst/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복도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8783514" y="3355878"/>
              <a:ext cx="2160000" cy="2160000"/>
              <a:chOff x="8603514" y="3718843"/>
              <a:chExt cx="2520000" cy="2520000"/>
            </a:xfrm>
          </p:grpSpPr>
          <p:pic>
            <p:nvPicPr>
              <p:cNvPr id="51" name="_x305218408" descr="EMB000021fc62ec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3514" y="3718843"/>
                <a:ext cx="2520000" cy="25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2" name="직선 연결선 51"/>
              <p:cNvCxnSpPr/>
              <p:nvPr/>
            </p:nvCxnSpPr>
            <p:spPr>
              <a:xfrm>
                <a:off x="8904311" y="4330614"/>
                <a:ext cx="1" cy="221746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8904312" y="4552360"/>
                <a:ext cx="50405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9408368" y="4552360"/>
                <a:ext cx="0" cy="532824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9408368" y="5085184"/>
                <a:ext cx="262528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9670896" y="5085184"/>
                <a:ext cx="0" cy="29955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9670896" y="5384734"/>
                <a:ext cx="457552" cy="2625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10126580" y="5157192"/>
                <a:ext cx="1869" cy="227542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 flipV="1">
                <a:off x="9912424" y="5154567"/>
                <a:ext cx="214156" cy="2625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9912424" y="4595551"/>
                <a:ext cx="0" cy="559016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9912424" y="4595551"/>
                <a:ext cx="936104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flipV="1">
                <a:off x="10848528" y="4480754"/>
                <a:ext cx="0" cy="114797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 flipH="1">
                <a:off x="10128448" y="4480754"/>
                <a:ext cx="720080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 flipH="1" flipV="1">
                <a:off x="10126580" y="4330614"/>
                <a:ext cx="1" cy="150141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flipH="1">
                <a:off x="8904311" y="4330614"/>
                <a:ext cx="1222269" cy="0"/>
              </a:xfrm>
              <a:prstGeom prst="line">
                <a:avLst/>
              </a:prstGeom>
              <a:ln w="19050" cap="rnd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오른쪽 화살표 77"/>
          <p:cNvSpPr/>
          <p:nvPr/>
        </p:nvSpPr>
        <p:spPr>
          <a:xfrm>
            <a:off x="5557141" y="3186679"/>
            <a:ext cx="1080000" cy="540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_x181251416" descr="EMB0000236c0d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71" y="1824034"/>
            <a:ext cx="2219420" cy="355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_x181244288" descr="EMB0000236c0d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048" y="1824033"/>
            <a:ext cx="2219420" cy="355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7298469" y="5489118"/>
            <a:ext cx="4376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17. </a:t>
            </a:r>
            <a:r>
              <a:rPr lang="ko-KR" altLang="en-US" sz="1400" dirty="0" err="1"/>
              <a:t>새벽벌</a:t>
            </a:r>
            <a:r>
              <a:rPr lang="ko-KR" altLang="en-US" sz="1400" dirty="0"/>
              <a:t> 도서관 건물 및 </a:t>
            </a:r>
            <a:r>
              <a:rPr lang="en-US" altLang="ko-KR" sz="1400" dirty="0"/>
              <a:t>AP </a:t>
            </a:r>
            <a:r>
              <a:rPr lang="ko-KR" altLang="en-US" sz="1400" dirty="0"/>
              <a:t>위치 좌표 데이터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391885" y="3726679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딕셔너리로</a:t>
            </a:r>
            <a:r>
              <a:rPr lang="ko-KR" altLang="en-US" sz="1400" dirty="0"/>
              <a:t> 저장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72CD385-1DB1-4341-A4C4-663D419379B1}"/>
              </a:ext>
            </a:extLst>
          </p:cNvPr>
          <p:cNvGrpSpPr>
            <a:grpSpLocks noChangeAspect="1"/>
          </p:cNvGrpSpPr>
          <p:nvPr/>
        </p:nvGrpSpPr>
        <p:grpSpPr>
          <a:xfrm>
            <a:off x="2326611" y="4040239"/>
            <a:ext cx="1620000" cy="1710006"/>
            <a:chOff x="4482668" y="2530602"/>
            <a:chExt cx="3240000" cy="342001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72D66CD-0D13-4491-AE8C-9D33BFAF8889}"/>
                </a:ext>
              </a:extLst>
            </p:cNvPr>
            <p:cNvGrpSpPr/>
            <p:nvPr/>
          </p:nvGrpSpPr>
          <p:grpSpPr>
            <a:xfrm>
              <a:off x="5261059" y="3420240"/>
              <a:ext cx="1800000" cy="1807158"/>
              <a:chOff x="4861292" y="2350723"/>
              <a:chExt cx="2664296" cy="2674891"/>
            </a:xfrm>
          </p:grpSpPr>
          <p:sp>
            <p:nvSpPr>
              <p:cNvPr id="85" name="정육면체 84">
                <a:extLst>
                  <a:ext uri="{FF2B5EF4-FFF2-40B4-BE49-F238E27FC236}">
                    <a16:creationId xmlns:a16="http://schemas.microsoft.com/office/drawing/2014/main" id="{535C9336-8913-416C-86D7-0DA6EC69F25C}"/>
                  </a:ext>
                </a:extLst>
              </p:cNvPr>
              <p:cNvSpPr/>
              <p:nvPr/>
            </p:nvSpPr>
            <p:spPr>
              <a:xfrm>
                <a:off x="4861292" y="2361318"/>
                <a:ext cx="2664296" cy="2664296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정육면체 85">
                <a:extLst>
                  <a:ext uri="{FF2B5EF4-FFF2-40B4-BE49-F238E27FC236}">
                    <a16:creationId xmlns:a16="http://schemas.microsoft.com/office/drawing/2014/main" id="{FE6354AF-6356-4E7C-A4FD-6CE17512995B}"/>
                  </a:ext>
                </a:extLst>
              </p:cNvPr>
              <p:cNvSpPr/>
              <p:nvPr/>
            </p:nvSpPr>
            <p:spPr>
              <a:xfrm rot="10800000">
                <a:off x="4861292" y="2350723"/>
                <a:ext cx="2664296" cy="2664296"/>
              </a:xfrm>
              <a:prstGeom prst="cub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25FD594D-A3F0-45E0-9681-5407DD925117}"/>
                  </a:ext>
                </a:extLst>
              </p:cNvPr>
              <p:cNvSpPr/>
              <p:nvPr/>
            </p:nvSpPr>
            <p:spPr>
              <a:xfrm>
                <a:off x="5972996" y="3760035"/>
                <a:ext cx="216024" cy="2060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모서리가 둥근 직사각형 45">
              <a:extLst>
                <a:ext uri="{FF2B5EF4-FFF2-40B4-BE49-F238E27FC236}">
                  <a16:creationId xmlns:a16="http://schemas.microsoft.com/office/drawing/2014/main" id="{B145B639-A512-48C8-8D2C-E206DA254DB4}"/>
                </a:ext>
              </a:extLst>
            </p:cNvPr>
            <p:cNvSpPr/>
            <p:nvPr/>
          </p:nvSpPr>
          <p:spPr>
            <a:xfrm>
              <a:off x="4482668" y="2710614"/>
              <a:ext cx="3240000" cy="3240000"/>
            </a:xfrm>
            <a:prstGeom prst="roundRect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b" anchorCtr="0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4" name="한쪽 모서리가 둥근 사각형 47">
              <a:extLst>
                <a:ext uri="{FF2B5EF4-FFF2-40B4-BE49-F238E27FC236}">
                  <a16:creationId xmlns:a16="http://schemas.microsoft.com/office/drawing/2014/main" id="{3DB339FD-4479-4968-B841-22F8C95CEC95}"/>
                </a:ext>
              </a:extLst>
            </p:cNvPr>
            <p:cNvSpPr/>
            <p:nvPr/>
          </p:nvSpPr>
          <p:spPr>
            <a:xfrm>
              <a:off x="4848278" y="2530602"/>
              <a:ext cx="1080120" cy="382485"/>
            </a:xfrm>
            <a:prstGeom prst="round1Rect">
              <a:avLst/>
            </a:prstGeom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AP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63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/>
      <p:bldP spid="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휴리스틱</a:t>
            </a:r>
            <a:r>
              <a:rPr lang="ko-KR" altLang="en-US" dirty="0"/>
              <a:t> 알고리즘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19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504921" y="756458"/>
            <a:ext cx="6167143" cy="5690380"/>
          </a:xfrm>
        </p:spPr>
        <p:txBody>
          <a:bodyPr/>
          <a:lstStyle/>
          <a:p>
            <a:r>
              <a:rPr lang="ko-KR" altLang="en-US" dirty="0"/>
              <a:t>시뮬레이션 시점 설정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AP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endParaRPr lang="en-US" altLang="ko-KR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5D181BEC-E88E-4E5E-BE92-2A16981160A0}"/>
              </a:ext>
            </a:extLst>
          </p:cNvPr>
          <p:cNvSpPr txBox="1">
            <a:spLocks/>
          </p:cNvSpPr>
          <p:nvPr/>
        </p:nvSpPr>
        <p:spPr bwMode="auto">
          <a:xfrm>
            <a:off x="7704179" y="1414224"/>
            <a:ext cx="3288365" cy="503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v"/>
              <a:defRPr sz="2000" b="0" kern="120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채널 분포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16AP-420-2-1: 36 </a:t>
            </a:r>
            <a:r>
              <a:rPr lang="ko-KR" altLang="en-US" dirty="0"/>
              <a:t>채널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11S-420-2-2: 13 </a:t>
            </a:r>
            <a:r>
              <a:rPr lang="ko-KR" altLang="en-US" dirty="0"/>
              <a:t>채널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11S-420-2-3: 5 </a:t>
            </a:r>
            <a:r>
              <a:rPr lang="ko-KR" altLang="en-US" dirty="0"/>
              <a:t>채널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11S-420-2-4: 1 </a:t>
            </a:r>
            <a:r>
              <a:rPr lang="ko-KR" altLang="en-US" dirty="0"/>
              <a:t>채널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16K-420-2-5: 40 </a:t>
            </a:r>
            <a:r>
              <a:rPr lang="ko-KR" altLang="en-US" dirty="0"/>
              <a:t>채널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16AP-420-2-6: 149 </a:t>
            </a:r>
            <a:r>
              <a:rPr lang="ko-KR" altLang="en-US" dirty="0"/>
              <a:t>채널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16AP-420-2-7: 52 </a:t>
            </a:r>
            <a:r>
              <a:rPr lang="ko-KR" altLang="en-US" dirty="0"/>
              <a:t>채널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18AP-420-2-8: 157 </a:t>
            </a:r>
            <a:r>
              <a:rPr lang="ko-KR" altLang="en-US" dirty="0"/>
              <a:t>채널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970EA4-2371-4AA4-9A2F-37D33666854F}"/>
              </a:ext>
            </a:extLst>
          </p:cNvPr>
          <p:cNvSpPr txBox="1"/>
          <p:nvPr/>
        </p:nvSpPr>
        <p:spPr>
          <a:xfrm>
            <a:off x="2038241" y="6309320"/>
            <a:ext cx="2629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18. AP</a:t>
            </a:r>
            <a:r>
              <a:rPr lang="ko-KR" altLang="en-US" sz="1400" dirty="0"/>
              <a:t>와</a:t>
            </a:r>
            <a:r>
              <a:rPr lang="en-US" altLang="ko-KR" sz="1400" dirty="0"/>
              <a:t> STA </a:t>
            </a:r>
            <a:r>
              <a:rPr lang="ko-KR" altLang="en-US" sz="1400" dirty="0"/>
              <a:t>배치 평면도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61815B-D2DF-407B-98A2-942548DC6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4" y="2146958"/>
            <a:ext cx="5873515" cy="395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2</a:t>
            </a:fld>
            <a:endParaRPr lang="en-US" altLang="ko-KR"/>
          </a:p>
        </p:txBody>
      </p:sp>
      <p:sp>
        <p:nvSpPr>
          <p:cNvPr id="219139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서론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연구 배경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연구 설계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연구 내용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시뮬레이션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데이터 수집 및 정리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휴리스틱</a:t>
            </a:r>
            <a:r>
              <a:rPr lang="ko-KR" altLang="en-US" dirty="0"/>
              <a:t> 알고리즘</a:t>
            </a:r>
            <a:endParaRPr lang="en-US" altLang="ko-KR" dirty="0"/>
          </a:p>
          <a:p>
            <a:pPr lvl="2"/>
            <a:r>
              <a:rPr lang="ko-KR" altLang="en-US" dirty="0"/>
              <a:t>추가 </a:t>
            </a:r>
            <a:r>
              <a:rPr lang="en-US" altLang="ko-KR" dirty="0"/>
              <a:t>AP </a:t>
            </a:r>
            <a:r>
              <a:rPr lang="ko-KR" altLang="en-US" dirty="0"/>
              <a:t>배치 알고리즘</a:t>
            </a:r>
            <a:endParaRPr lang="en-US" altLang="ko-KR" dirty="0"/>
          </a:p>
          <a:p>
            <a:pPr lvl="2"/>
            <a:r>
              <a:rPr lang="ko-KR" altLang="en-US" dirty="0"/>
              <a:t>채널할당 알고리즘</a:t>
            </a:r>
            <a:endParaRPr lang="en-US" altLang="ko-KR" dirty="0"/>
          </a:p>
          <a:p>
            <a:pPr lvl="2"/>
            <a:r>
              <a:rPr lang="en-US" altLang="ko-KR" dirty="0"/>
              <a:t>AP</a:t>
            </a:r>
            <a:r>
              <a:rPr lang="ko-KR" altLang="en-US" dirty="0"/>
              <a:t>와 </a:t>
            </a:r>
            <a:r>
              <a:rPr lang="en-US" altLang="ko-KR" dirty="0"/>
              <a:t>STA</a:t>
            </a:r>
            <a:r>
              <a:rPr lang="ko-KR" altLang="en-US" dirty="0"/>
              <a:t>의 연결 알고리즘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연구 결과 분석 및 평가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결론</a:t>
            </a:r>
            <a:endParaRPr lang="en-US" altLang="ko-KR" dirty="0"/>
          </a:p>
          <a:p>
            <a:pPr>
              <a:lnSpc>
                <a:spcPct val="100000"/>
              </a:lnSpc>
              <a:tabLst>
                <a:tab pos="1789113" algn="l"/>
              </a:tabLst>
            </a:pPr>
            <a:r>
              <a:rPr lang="ko-KR" altLang="en-US" dirty="0"/>
              <a:t>질의응답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휴리스틱</a:t>
            </a:r>
            <a:r>
              <a:rPr lang="ko-KR" altLang="en-US" dirty="0"/>
              <a:t> 알고리즘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20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목표 처리율</a:t>
            </a:r>
            <a:endParaRPr lang="en-US" altLang="ko-KR" dirty="0"/>
          </a:p>
          <a:p>
            <a:pPr lvl="1"/>
            <a:r>
              <a:rPr lang="ko-KR" altLang="en-US" dirty="0"/>
              <a:t>사람이 많은 시간대</a:t>
            </a:r>
            <a:r>
              <a:rPr lang="en-US" altLang="ko-KR" dirty="0"/>
              <a:t>: 3Mbps </a:t>
            </a:r>
            <a:r>
              <a:rPr lang="ko-KR" altLang="en-US" dirty="0"/>
              <a:t>이상</a:t>
            </a:r>
            <a:r>
              <a:rPr lang="en-US" altLang="ko-KR" dirty="0"/>
              <a:t>(</a:t>
            </a:r>
            <a:r>
              <a:rPr lang="ko-KR" altLang="en-US" dirty="0"/>
              <a:t>표준 옵션의 비디오 시청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사람이 적은 시간대</a:t>
            </a:r>
            <a:r>
              <a:rPr lang="en-US" altLang="ko-KR" dirty="0"/>
              <a:t>: 5Mbps(HD </a:t>
            </a:r>
            <a:r>
              <a:rPr lang="ko-KR" altLang="en-US" dirty="0"/>
              <a:t>옵션의 비디오 시청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5F4645E-46E8-487E-8AAA-C62A84450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276872"/>
            <a:ext cx="8324461" cy="35936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1784" y="5805264"/>
            <a:ext cx="3850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19. </a:t>
            </a:r>
            <a:r>
              <a:rPr lang="ko-KR" altLang="en-US" sz="1400" dirty="0" err="1"/>
              <a:t>넷플릭스</a:t>
            </a:r>
            <a:r>
              <a:rPr lang="ko-KR" altLang="en-US" sz="1400" dirty="0"/>
              <a:t> 비디오 시청 요구 전송 속도</a:t>
            </a:r>
          </a:p>
        </p:txBody>
      </p:sp>
    </p:spTree>
    <p:extLst>
      <p:ext uri="{BB962C8B-B14F-4D97-AF65-F5344CB8AC3E}">
        <p14:creationId xmlns:p14="http://schemas.microsoft.com/office/powerpoint/2010/main" val="389430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휴리스틱</a:t>
            </a:r>
            <a:r>
              <a:rPr lang="ko-KR" altLang="en-US" dirty="0"/>
              <a:t> 알고리즘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21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알고리즘 동작 순서도</a:t>
            </a:r>
          </a:p>
        </p:txBody>
      </p:sp>
      <p:sp>
        <p:nvSpPr>
          <p:cNvPr id="79" name="사각형: 둥근 모서리 5">
            <a:extLst>
              <a:ext uri="{FF2B5EF4-FFF2-40B4-BE49-F238E27FC236}">
                <a16:creationId xmlns:a16="http://schemas.microsoft.com/office/drawing/2014/main" id="{B091FCAE-74A7-4167-B1C2-5F6F312CBF08}"/>
              </a:ext>
            </a:extLst>
          </p:cNvPr>
          <p:cNvSpPr/>
          <p:nvPr/>
        </p:nvSpPr>
        <p:spPr>
          <a:xfrm>
            <a:off x="1847528" y="1412776"/>
            <a:ext cx="3091070" cy="66997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건물 환경 모사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(</a:t>
            </a:r>
            <a:r>
              <a:rPr lang="en-US" altLang="ko-KR" sz="1100" b="1" i="1" dirty="0">
                <a:latin typeface="times" panose="02020603050405020304" pitchFamily="18" charset="0"/>
                <a:cs typeface="times" panose="02020603050405020304" pitchFamily="18" charset="0"/>
              </a:rPr>
              <a:t>t = </a:t>
            </a:r>
            <a:r>
              <a:rPr lang="ko-KR" alt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연결 장비가 가장 많이 연결된 시각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F7DA21B-9C95-4D6C-881D-E6B2998EF3B3}"/>
              </a:ext>
            </a:extLst>
          </p:cNvPr>
          <p:cNvCxnSpPr>
            <a:cxnSpLocks/>
            <a:stCxn id="79" idx="2"/>
            <a:endCxn id="81" idx="0"/>
          </p:cNvCxnSpPr>
          <p:nvPr/>
        </p:nvCxnSpPr>
        <p:spPr>
          <a:xfrm>
            <a:off x="3393063" y="2082755"/>
            <a:ext cx="2" cy="519319"/>
          </a:xfrm>
          <a:prstGeom prst="straightConnector1">
            <a:avLst/>
          </a:prstGeom>
          <a:ln cap="flat">
            <a:solidFill>
              <a:srgbClr val="00B0F0"/>
            </a:solidFill>
            <a:miter lim="800000"/>
            <a:headEnd type="none"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1EC9A4B-693F-4339-8E54-1BFE19D2D512}"/>
              </a:ext>
            </a:extLst>
          </p:cNvPr>
          <p:cNvSpPr/>
          <p:nvPr/>
        </p:nvSpPr>
        <p:spPr>
          <a:xfrm>
            <a:off x="2528359" y="2602074"/>
            <a:ext cx="1729411" cy="57058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기존 </a:t>
            </a:r>
            <a:r>
              <a:rPr lang="en-US" altLang="ko-KR" sz="1100" b="1" dirty="0"/>
              <a:t>AP </a:t>
            </a:r>
            <a:r>
              <a:rPr lang="ko-KR" altLang="en-US" sz="1100" b="1" dirty="0"/>
              <a:t>배치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74D8C93-BC42-4AE9-BAFF-237B94A0DE47}"/>
              </a:ext>
            </a:extLst>
          </p:cNvPr>
          <p:cNvCxnSpPr>
            <a:cxnSpLocks/>
            <a:stCxn id="81" idx="2"/>
            <a:endCxn id="83" idx="0"/>
          </p:cNvCxnSpPr>
          <p:nvPr/>
        </p:nvCxnSpPr>
        <p:spPr>
          <a:xfrm flipH="1">
            <a:off x="3393064" y="3172663"/>
            <a:ext cx="1" cy="626166"/>
          </a:xfrm>
          <a:prstGeom prst="straightConnector1">
            <a:avLst/>
          </a:prstGeom>
          <a:ln cap="flat">
            <a:solidFill>
              <a:srgbClr val="00B0F0"/>
            </a:solidFill>
            <a:miter lim="800000"/>
            <a:headEnd type="none"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다이아몬드 82">
            <a:extLst>
              <a:ext uri="{FF2B5EF4-FFF2-40B4-BE49-F238E27FC236}">
                <a16:creationId xmlns:a16="http://schemas.microsoft.com/office/drawing/2014/main" id="{BDB1C07C-93EF-470D-938A-526F81CC6157}"/>
              </a:ext>
            </a:extLst>
          </p:cNvPr>
          <p:cNvSpPr/>
          <p:nvPr/>
        </p:nvSpPr>
        <p:spPr>
          <a:xfrm>
            <a:off x="1539523" y="3798829"/>
            <a:ext cx="3707081" cy="1059425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모든 </a:t>
            </a:r>
            <a:r>
              <a:rPr lang="en-US" altLang="ko-KR" sz="1100" b="1" dirty="0"/>
              <a:t>STA</a:t>
            </a:r>
            <a:r>
              <a:rPr lang="ko-KR" altLang="en-US" sz="1100" b="1" dirty="0"/>
              <a:t>의 예상 처리율이 목표 처리율에 도달하는지 확인 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7472445-DBE4-4226-B884-3F03FB535A0F}"/>
              </a:ext>
            </a:extLst>
          </p:cNvPr>
          <p:cNvSpPr/>
          <p:nvPr/>
        </p:nvSpPr>
        <p:spPr>
          <a:xfrm>
            <a:off x="230869" y="3268369"/>
            <a:ext cx="1308654" cy="434754"/>
          </a:xfrm>
          <a:prstGeom prst="rect">
            <a:avLst/>
          </a:prstGeom>
          <a:solidFill>
            <a:srgbClr val="FF7C8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추가 </a:t>
            </a:r>
            <a:r>
              <a:rPr lang="en-US" altLang="ko-KR" sz="1100" b="1" dirty="0"/>
              <a:t>AP </a:t>
            </a:r>
            <a:r>
              <a:rPr lang="ko-KR" altLang="en-US" sz="1100" b="1" dirty="0"/>
              <a:t>배치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F8197B6-EFB8-4640-87F0-033B0B4DF5B0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1539523" y="3485746"/>
            <a:ext cx="1853540" cy="0"/>
          </a:xfrm>
          <a:prstGeom prst="straightConnector1">
            <a:avLst/>
          </a:prstGeom>
          <a:ln cap="flat">
            <a:solidFill>
              <a:srgbClr val="00B0F0"/>
            </a:solidFill>
            <a:miter lim="800000"/>
            <a:headEnd type="none"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51">
            <a:extLst>
              <a:ext uri="{FF2B5EF4-FFF2-40B4-BE49-F238E27FC236}">
                <a16:creationId xmlns:a16="http://schemas.microsoft.com/office/drawing/2014/main" id="{C58D6A52-EAFC-43A3-B013-D73E60044309}"/>
              </a:ext>
            </a:extLst>
          </p:cNvPr>
          <p:cNvCxnSpPr>
            <a:cxnSpLocks/>
            <a:stCxn id="83" idx="1"/>
            <a:endCxn id="84" idx="2"/>
          </p:cNvCxnSpPr>
          <p:nvPr/>
        </p:nvCxnSpPr>
        <p:spPr>
          <a:xfrm rot="10800000">
            <a:off x="885197" y="3703124"/>
            <a:ext cx="654327" cy="625419"/>
          </a:xfrm>
          <a:prstGeom prst="bentConnector2">
            <a:avLst/>
          </a:prstGeom>
          <a:ln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5CC63BA-EB01-467A-B17C-507EC79BE2B8}"/>
              </a:ext>
            </a:extLst>
          </p:cNvPr>
          <p:cNvSpPr/>
          <p:nvPr/>
        </p:nvSpPr>
        <p:spPr>
          <a:xfrm>
            <a:off x="2738736" y="5364322"/>
            <a:ext cx="1308654" cy="43475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AP </a:t>
            </a:r>
            <a:r>
              <a:rPr lang="ko-KR" altLang="en-US" sz="1100" b="1" dirty="0"/>
              <a:t>배치 확정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2284AF0-214B-41F9-831B-7E1A2C08AF5F}"/>
              </a:ext>
            </a:extLst>
          </p:cNvPr>
          <p:cNvCxnSpPr>
            <a:cxnSpLocks/>
            <a:stCxn id="83" idx="2"/>
            <a:endCxn id="87" idx="0"/>
          </p:cNvCxnSpPr>
          <p:nvPr/>
        </p:nvCxnSpPr>
        <p:spPr>
          <a:xfrm flipH="1">
            <a:off x="3393063" y="4858254"/>
            <a:ext cx="1" cy="506068"/>
          </a:xfrm>
          <a:prstGeom prst="straightConnector1">
            <a:avLst/>
          </a:prstGeom>
          <a:ln cap="flat">
            <a:solidFill>
              <a:srgbClr val="00B0F0"/>
            </a:solidFill>
            <a:miter lim="800000"/>
            <a:headEnd type="none"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61">
            <a:extLst>
              <a:ext uri="{FF2B5EF4-FFF2-40B4-BE49-F238E27FC236}">
                <a16:creationId xmlns:a16="http://schemas.microsoft.com/office/drawing/2014/main" id="{1BDC6A0D-62BC-48E2-A643-3472533F8671}"/>
              </a:ext>
            </a:extLst>
          </p:cNvPr>
          <p:cNvCxnSpPr>
            <a:cxnSpLocks/>
            <a:stCxn id="87" idx="2"/>
            <a:endCxn id="90" idx="1"/>
          </p:cNvCxnSpPr>
          <p:nvPr/>
        </p:nvCxnSpPr>
        <p:spPr>
          <a:xfrm rot="5400000" flipH="1" flipV="1">
            <a:off x="3088268" y="2095207"/>
            <a:ext cx="4008663" cy="3399075"/>
          </a:xfrm>
          <a:prstGeom prst="bentConnector4">
            <a:avLst>
              <a:gd name="adj1" fmla="val -12149"/>
              <a:gd name="adj2" fmla="val 62549"/>
            </a:avLst>
          </a:prstGeom>
          <a:ln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A599AF9-BE4A-4CDD-BA7A-0C9B02A2B11A}"/>
              </a:ext>
            </a:extLst>
          </p:cNvPr>
          <p:cNvSpPr/>
          <p:nvPr/>
        </p:nvSpPr>
        <p:spPr>
          <a:xfrm>
            <a:off x="6792138" y="1505118"/>
            <a:ext cx="1729411" cy="570589"/>
          </a:xfrm>
          <a:prstGeom prst="rect">
            <a:avLst/>
          </a:prstGeom>
          <a:solidFill>
            <a:srgbClr val="FF7C8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채널 할당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A1955F2-422A-4D9D-BCC4-D0708C242DD7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>
          <a:xfrm flipH="1">
            <a:off x="7656840" y="2075707"/>
            <a:ext cx="4" cy="626165"/>
          </a:xfrm>
          <a:prstGeom prst="straightConnector1">
            <a:avLst/>
          </a:prstGeom>
          <a:ln cap="flat">
            <a:solidFill>
              <a:srgbClr val="00B0F0"/>
            </a:solidFill>
            <a:miter lim="800000"/>
            <a:headEnd type="none"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다이아몬드 91">
            <a:extLst>
              <a:ext uri="{FF2B5EF4-FFF2-40B4-BE49-F238E27FC236}">
                <a16:creationId xmlns:a16="http://schemas.microsoft.com/office/drawing/2014/main" id="{18D820DC-DA0A-42A6-9976-31F599E2A488}"/>
              </a:ext>
            </a:extLst>
          </p:cNvPr>
          <p:cNvSpPr/>
          <p:nvPr/>
        </p:nvSpPr>
        <p:spPr>
          <a:xfrm>
            <a:off x="5942100" y="2701872"/>
            <a:ext cx="3429480" cy="1059425"/>
          </a:xfrm>
          <a:prstGeom prst="diamon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STA</a:t>
            </a:r>
            <a:r>
              <a:rPr lang="ko-KR" altLang="en-US" sz="1100" b="1" dirty="0"/>
              <a:t>이 </a:t>
            </a:r>
            <a:r>
              <a:rPr lang="en-US" altLang="ko-KR" sz="1100" b="1" dirty="0"/>
              <a:t>AP</a:t>
            </a:r>
            <a:r>
              <a:rPr lang="ko-KR" altLang="en-US" sz="1100" b="1" dirty="0"/>
              <a:t>와 균등하게 연결되었는지 확인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CAD6AD8-7E74-4444-87EF-565337AEAB0A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>
            <a:off x="7656840" y="3761297"/>
            <a:ext cx="0" cy="609260"/>
          </a:xfrm>
          <a:prstGeom prst="straightConnector1">
            <a:avLst/>
          </a:prstGeom>
          <a:ln cap="flat">
            <a:solidFill>
              <a:srgbClr val="00B0F0"/>
            </a:solidFill>
            <a:miter lim="800000"/>
            <a:headEnd type="none"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A1BE981-0AFF-4200-886A-AFC93CA782CB}"/>
              </a:ext>
            </a:extLst>
          </p:cNvPr>
          <p:cNvSpPr/>
          <p:nvPr/>
        </p:nvSpPr>
        <p:spPr>
          <a:xfrm>
            <a:off x="6782787" y="4370557"/>
            <a:ext cx="1748106" cy="43475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AP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STA</a:t>
            </a:r>
            <a:r>
              <a:rPr lang="ko-KR" altLang="en-US" sz="1100" b="1" dirty="0"/>
              <a:t>의 연결 확정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2196421-CF40-428F-BFED-0A6CA2BB414F}"/>
              </a:ext>
            </a:extLst>
          </p:cNvPr>
          <p:cNvSpPr/>
          <p:nvPr/>
        </p:nvSpPr>
        <p:spPr>
          <a:xfrm>
            <a:off x="10159611" y="2999330"/>
            <a:ext cx="1725148" cy="493872"/>
          </a:xfrm>
          <a:prstGeom prst="rect">
            <a:avLst/>
          </a:prstGeom>
          <a:solidFill>
            <a:srgbClr val="FF7C8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AP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STA </a:t>
            </a:r>
          </a:p>
          <a:p>
            <a:pPr algn="ctr"/>
            <a:r>
              <a:rPr lang="ko-KR" altLang="en-US" sz="1100" b="1" dirty="0"/>
              <a:t>균등하게 연결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AB83094-D723-4779-9980-C80A34FE99CE}"/>
              </a:ext>
            </a:extLst>
          </p:cNvPr>
          <p:cNvCxnSpPr>
            <a:cxnSpLocks/>
            <a:stCxn id="92" idx="3"/>
            <a:endCxn id="95" idx="1"/>
          </p:cNvCxnSpPr>
          <p:nvPr/>
        </p:nvCxnSpPr>
        <p:spPr>
          <a:xfrm>
            <a:off x="9371580" y="3231585"/>
            <a:ext cx="788031" cy="14681"/>
          </a:xfrm>
          <a:prstGeom prst="straightConnector1">
            <a:avLst/>
          </a:prstGeom>
          <a:ln cap="flat">
            <a:solidFill>
              <a:srgbClr val="00B0F0"/>
            </a:solidFill>
            <a:miter lim="800000"/>
            <a:headEnd type="none"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117">
            <a:extLst>
              <a:ext uri="{FF2B5EF4-FFF2-40B4-BE49-F238E27FC236}">
                <a16:creationId xmlns:a16="http://schemas.microsoft.com/office/drawing/2014/main" id="{E14107BE-CB11-44B4-8392-2EBEDEA0A9DD}"/>
              </a:ext>
            </a:extLst>
          </p:cNvPr>
          <p:cNvCxnSpPr>
            <a:cxnSpLocks/>
            <a:stCxn id="95" idx="0"/>
          </p:cNvCxnSpPr>
          <p:nvPr/>
        </p:nvCxnSpPr>
        <p:spPr>
          <a:xfrm rot="16200000" flipV="1">
            <a:off x="9024677" y="1001821"/>
            <a:ext cx="629672" cy="3365345"/>
          </a:xfrm>
          <a:prstGeom prst="bentConnector2">
            <a:avLst/>
          </a:prstGeom>
          <a:ln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56FFEB8-FC64-4523-9FF0-03706918BF5C}"/>
              </a:ext>
            </a:extLst>
          </p:cNvPr>
          <p:cNvSpPr txBox="1"/>
          <p:nvPr/>
        </p:nvSpPr>
        <p:spPr>
          <a:xfrm>
            <a:off x="2886168" y="4928858"/>
            <a:ext cx="6758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TRUE</a:t>
            </a:r>
            <a:endParaRPr lang="ko-KR" altLang="en-US" sz="11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F83D2E-60F7-4FED-A22B-7D96322CFB62}"/>
              </a:ext>
            </a:extLst>
          </p:cNvPr>
          <p:cNvSpPr txBox="1"/>
          <p:nvPr/>
        </p:nvSpPr>
        <p:spPr>
          <a:xfrm>
            <a:off x="7619686" y="3871658"/>
            <a:ext cx="6758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TRUE</a:t>
            </a:r>
            <a:endParaRPr lang="ko-KR" altLang="en-US" sz="11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31AB6F0-9A52-4BEC-A5B5-1BED02F7B03D}"/>
              </a:ext>
            </a:extLst>
          </p:cNvPr>
          <p:cNvSpPr txBox="1"/>
          <p:nvPr/>
        </p:nvSpPr>
        <p:spPr>
          <a:xfrm>
            <a:off x="939795" y="4343222"/>
            <a:ext cx="6758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FALSE</a:t>
            </a:r>
            <a:endParaRPr lang="ko-KR" altLang="en-US" sz="11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08C493C-2828-4D32-9E92-F95ADA9C53C7}"/>
              </a:ext>
            </a:extLst>
          </p:cNvPr>
          <p:cNvSpPr txBox="1"/>
          <p:nvPr/>
        </p:nvSpPr>
        <p:spPr>
          <a:xfrm>
            <a:off x="9468948" y="3227104"/>
            <a:ext cx="6758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FALSE</a:t>
            </a:r>
            <a:endParaRPr lang="ko-KR" altLang="en-US" sz="1100" b="1" dirty="0"/>
          </a:p>
        </p:txBody>
      </p:sp>
      <p:sp>
        <p:nvSpPr>
          <p:cNvPr id="102" name="사각형: 둥근 모서리 124">
            <a:extLst>
              <a:ext uri="{FF2B5EF4-FFF2-40B4-BE49-F238E27FC236}">
                <a16:creationId xmlns:a16="http://schemas.microsoft.com/office/drawing/2014/main" id="{D39E5124-0F03-49E6-A003-DA5BCB7F9FC1}"/>
              </a:ext>
            </a:extLst>
          </p:cNvPr>
          <p:cNvSpPr/>
          <p:nvPr/>
        </p:nvSpPr>
        <p:spPr>
          <a:xfrm>
            <a:off x="5978018" y="5364322"/>
            <a:ext cx="3357643" cy="669979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예상 처리율과 시뮬레이션 결과 비교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기존 환경에서의 결과와 시뮬레이션 결과 비교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73FE73E-20AA-4B0B-AC14-DFFD25588F01}"/>
              </a:ext>
            </a:extLst>
          </p:cNvPr>
          <p:cNvCxnSpPr>
            <a:cxnSpLocks/>
            <a:stCxn id="94" idx="2"/>
            <a:endCxn id="102" idx="0"/>
          </p:cNvCxnSpPr>
          <p:nvPr/>
        </p:nvCxnSpPr>
        <p:spPr>
          <a:xfrm>
            <a:off x="7656840" y="4805311"/>
            <a:ext cx="0" cy="559011"/>
          </a:xfrm>
          <a:prstGeom prst="straightConnector1">
            <a:avLst/>
          </a:prstGeom>
          <a:ln cap="flat">
            <a:solidFill>
              <a:srgbClr val="00B0F0"/>
            </a:solidFill>
            <a:miter lim="800000"/>
            <a:headEnd type="none" w="lg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5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휴리스틱</a:t>
            </a:r>
            <a:r>
              <a:rPr lang="ko-KR" altLang="en-US" dirty="0"/>
              <a:t> 알고리즘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22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추가 </a:t>
            </a:r>
            <a:r>
              <a:rPr lang="en-US" altLang="ko-KR" dirty="0"/>
              <a:t>AP  </a:t>
            </a:r>
            <a:r>
              <a:rPr lang="ko-KR" altLang="en-US" dirty="0"/>
              <a:t>배치 알고리즘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en-US" altLang="ko-KR" dirty="0"/>
              <a:t>STA</a:t>
            </a:r>
            <a:r>
              <a:rPr lang="ko-KR" altLang="en-US" dirty="0"/>
              <a:t>들이 목표 처리율을 이상을 가져가도록 추가 </a:t>
            </a:r>
            <a:r>
              <a:rPr lang="en-US" altLang="ko-KR" dirty="0"/>
              <a:t>AP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STA</a:t>
            </a:r>
            <a:r>
              <a:rPr lang="ko-KR" altLang="en-US" dirty="0"/>
              <a:t>의 처리율은 </a:t>
            </a:r>
            <a:r>
              <a:rPr lang="en-US" altLang="ko-KR" dirty="0"/>
              <a:t>AP</a:t>
            </a:r>
            <a:r>
              <a:rPr lang="ko-KR" altLang="en-US" dirty="0"/>
              <a:t>의 </a:t>
            </a:r>
            <a:r>
              <a:rPr lang="en-US" altLang="ko-KR" dirty="0"/>
              <a:t>Data Rate</a:t>
            </a:r>
            <a:r>
              <a:rPr lang="ko-KR" altLang="en-US" dirty="0"/>
              <a:t>에서 한 </a:t>
            </a:r>
            <a:r>
              <a:rPr lang="en-US" altLang="ko-KR" dirty="0"/>
              <a:t>AP</a:t>
            </a:r>
            <a:r>
              <a:rPr lang="ko-KR" altLang="en-US" dirty="0"/>
              <a:t>에 연결된 </a:t>
            </a:r>
            <a:r>
              <a:rPr lang="en-US" altLang="ko-KR" dirty="0"/>
              <a:t>STA </a:t>
            </a:r>
            <a:r>
              <a:rPr lang="ko-KR" altLang="en-US" dirty="0"/>
              <a:t>수와 간섭이 존재하는 </a:t>
            </a:r>
            <a:r>
              <a:rPr lang="en-US" altLang="ko-KR" dirty="0"/>
              <a:t>AP</a:t>
            </a:r>
            <a:r>
              <a:rPr lang="ko-KR" altLang="en-US" dirty="0"/>
              <a:t>수를 나누어 계산</a:t>
            </a:r>
            <a:endParaRPr lang="en-US" altLang="ko-KR" dirty="0"/>
          </a:p>
          <a:p>
            <a:pPr lvl="1"/>
            <a:r>
              <a:rPr lang="ko-KR" altLang="en-US" dirty="0"/>
              <a:t>추가 </a:t>
            </a:r>
            <a:r>
              <a:rPr lang="en-US" altLang="ko-KR" dirty="0"/>
              <a:t>AP</a:t>
            </a:r>
            <a:r>
              <a:rPr lang="ko-KR" altLang="en-US" dirty="0"/>
              <a:t>의 위치는 </a:t>
            </a:r>
            <a:r>
              <a:rPr lang="en-US" altLang="ko-KR" dirty="0"/>
              <a:t>STA</a:t>
            </a:r>
            <a:r>
              <a:rPr lang="ko-KR" altLang="en-US" dirty="0"/>
              <a:t>들이 배치된 밀도가 가장  높은 곳에 배치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89579544" descr="EMB000019a817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28" t="56416" r="25360" b="36250"/>
          <a:stretch>
            <a:fillRect/>
          </a:stretch>
        </p:blipFill>
        <p:spPr bwMode="auto">
          <a:xfrm>
            <a:off x="1055440" y="3789040"/>
            <a:ext cx="1002078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386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휴리스틱</a:t>
            </a:r>
            <a:r>
              <a:rPr lang="ko-KR" altLang="en-US" dirty="0"/>
              <a:t> 알고리즘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23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채널 할당 알고리즘</a:t>
            </a:r>
            <a:endParaRPr lang="en-US" altLang="ko-KR" dirty="0"/>
          </a:p>
          <a:p>
            <a:pPr lvl="1"/>
            <a:r>
              <a:rPr lang="ko-KR" altLang="en-US" dirty="0"/>
              <a:t>최대한 채널을 겹치지 않게 할당</a:t>
            </a:r>
            <a:endParaRPr lang="en-US" altLang="ko-KR" dirty="0"/>
          </a:p>
          <a:p>
            <a:pPr lvl="1"/>
            <a:r>
              <a:rPr lang="ko-KR" altLang="en-US" dirty="0" err="1"/>
              <a:t>본딩의</a:t>
            </a:r>
            <a:r>
              <a:rPr lang="ko-KR" altLang="en-US" dirty="0"/>
              <a:t> 여유를 두기 위해 채널 사이의 거리가 먼 순서대로 할당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4A5369-0C0D-4623-86C8-C17A2AFDD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905199"/>
            <a:ext cx="5055530" cy="2678483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A5E85AA1-23D6-46D6-8C3B-B21AE28B5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21" y="3127801"/>
            <a:ext cx="4730549" cy="22011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19536" y="5425479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20. 2.4GHz </a:t>
            </a:r>
            <a:r>
              <a:rPr lang="ko-KR" altLang="en-US" sz="1400" dirty="0"/>
              <a:t>대역 채널 후보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68208" y="5425479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21. 5GHz </a:t>
            </a:r>
            <a:r>
              <a:rPr lang="ko-KR" altLang="en-US" sz="1400" dirty="0"/>
              <a:t>대역 채널 후보</a:t>
            </a:r>
          </a:p>
        </p:txBody>
      </p:sp>
    </p:spTree>
    <p:extLst>
      <p:ext uri="{BB962C8B-B14F-4D97-AF65-F5344CB8AC3E}">
        <p14:creationId xmlns:p14="http://schemas.microsoft.com/office/powerpoint/2010/main" val="2863985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휴리스틱</a:t>
            </a:r>
            <a:r>
              <a:rPr lang="ko-KR" altLang="en-US" dirty="0"/>
              <a:t> 알고리즘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24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AP</a:t>
            </a:r>
            <a:r>
              <a:rPr lang="ko-KR" altLang="en-US" dirty="0"/>
              <a:t>와</a:t>
            </a:r>
            <a:r>
              <a:rPr lang="en-US" altLang="ko-KR" dirty="0"/>
              <a:t> STA </a:t>
            </a:r>
            <a:r>
              <a:rPr lang="ko-KR" altLang="en-US" dirty="0"/>
              <a:t>연결 알고리즘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en-US" altLang="ko-KR" dirty="0"/>
              <a:t>AP</a:t>
            </a:r>
            <a:r>
              <a:rPr lang="ko-KR" altLang="en-US" dirty="0"/>
              <a:t>에 다수의 </a:t>
            </a:r>
            <a:r>
              <a:rPr lang="en-US" altLang="ko-KR" dirty="0"/>
              <a:t>STA</a:t>
            </a:r>
            <a:r>
              <a:rPr lang="ko-KR" altLang="en-US" dirty="0"/>
              <a:t>이 집중되지 않게 균등한 연결</a:t>
            </a:r>
            <a:endParaRPr lang="en-US" altLang="ko-KR" dirty="0"/>
          </a:p>
          <a:p>
            <a:pPr lvl="1"/>
            <a:r>
              <a:rPr lang="en-US" altLang="ko-KR" dirty="0"/>
              <a:t>AP</a:t>
            </a:r>
            <a:r>
              <a:rPr lang="ko-KR" altLang="en-US" dirty="0"/>
              <a:t>의 커버리지가 겹치는 공간에 배치된 </a:t>
            </a:r>
            <a:r>
              <a:rPr lang="en-US" altLang="ko-KR" dirty="0"/>
              <a:t>STA</a:t>
            </a:r>
            <a:r>
              <a:rPr lang="ko-KR" altLang="en-US" dirty="0"/>
              <a:t> 확인</a:t>
            </a:r>
            <a:endParaRPr lang="en-US" altLang="ko-KR" dirty="0"/>
          </a:p>
          <a:p>
            <a:pPr lvl="1"/>
            <a:r>
              <a:rPr lang="ko-KR" altLang="en-US" dirty="0"/>
              <a:t>겹치는 공간의 </a:t>
            </a:r>
            <a:r>
              <a:rPr lang="en-US" altLang="ko-KR" dirty="0"/>
              <a:t>STA</a:t>
            </a:r>
            <a:r>
              <a:rPr lang="ko-KR" altLang="en-US" dirty="0"/>
              <a:t>들을 더 </a:t>
            </a:r>
            <a:r>
              <a:rPr lang="en-US" altLang="ko-KR" dirty="0"/>
              <a:t>STA</a:t>
            </a:r>
            <a:r>
              <a:rPr lang="ko-KR" altLang="en-US" dirty="0"/>
              <a:t>이 적게 연결된 </a:t>
            </a:r>
            <a:r>
              <a:rPr lang="en-US" altLang="ko-KR" dirty="0"/>
              <a:t>AP</a:t>
            </a:r>
            <a:r>
              <a:rPr lang="ko-KR" altLang="en-US" dirty="0"/>
              <a:t>와 연결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7867" y="6147713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22.</a:t>
            </a:r>
            <a:r>
              <a:rPr lang="ko-KR" altLang="en-US" sz="1400" dirty="0"/>
              <a:t> </a:t>
            </a:r>
            <a:r>
              <a:rPr lang="en-US" altLang="ko-KR" sz="1400" dirty="0"/>
              <a:t>AP, STA </a:t>
            </a:r>
            <a:r>
              <a:rPr lang="ko-KR" altLang="en-US" sz="1400" dirty="0"/>
              <a:t>배치 예시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3626AC-FAC5-486B-8ABB-4404AC001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50" y="2924944"/>
            <a:ext cx="5325099" cy="29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0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결과 분석 및 평가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25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예상 처리율과 시뮬레이션 결과 비교</a:t>
            </a:r>
            <a:endParaRPr lang="en-US" altLang="ko-KR" dirty="0"/>
          </a:p>
          <a:p>
            <a:pPr lvl="1"/>
            <a:r>
              <a:rPr lang="ko-KR" altLang="en-US" dirty="0"/>
              <a:t>최적화 알고리즘을 적용했을 경우 예상되는 처리율과 시뮬레이션의 결과로 도출된 처리율을 비교</a:t>
            </a:r>
            <a:endParaRPr lang="en-US" altLang="ko-KR" dirty="0"/>
          </a:p>
          <a:p>
            <a:pPr lvl="1"/>
            <a:r>
              <a:rPr lang="ko-KR" altLang="en-US" dirty="0"/>
              <a:t>오차는 약 </a:t>
            </a:r>
            <a:r>
              <a:rPr lang="en-US" altLang="ko-KR" dirty="0"/>
              <a:t>0.14Mbps</a:t>
            </a:r>
            <a:r>
              <a:rPr lang="ko-KR" altLang="en-US"/>
              <a:t>로 예상과 </a:t>
            </a:r>
            <a:r>
              <a:rPr lang="ko-KR" altLang="en-US" dirty="0"/>
              <a:t>비슷하게 결과 도출</a:t>
            </a:r>
          </a:p>
        </p:txBody>
      </p:sp>
      <p:pic>
        <p:nvPicPr>
          <p:cNvPr id="5" name="_x251965728">
            <a:extLst>
              <a:ext uri="{FF2B5EF4-FFF2-40B4-BE49-F238E27FC236}">
                <a16:creationId xmlns:a16="http://schemas.microsoft.com/office/drawing/2014/main" id="{E3F3863F-301A-4F55-B3E2-32E3D228D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 b="3874"/>
          <a:stretch/>
        </p:blipFill>
        <p:spPr bwMode="auto">
          <a:xfrm>
            <a:off x="767408" y="2780928"/>
            <a:ext cx="10476722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67808" y="5301208"/>
            <a:ext cx="3967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23.</a:t>
            </a:r>
            <a:r>
              <a:rPr lang="ko-KR" altLang="en-US" sz="1400" dirty="0"/>
              <a:t> 예상 처리율과 시뮬레이션 결과 처리율</a:t>
            </a:r>
          </a:p>
        </p:txBody>
      </p:sp>
    </p:spTree>
    <p:extLst>
      <p:ext uri="{BB962C8B-B14F-4D97-AF65-F5344CB8AC3E}">
        <p14:creationId xmlns:p14="http://schemas.microsoft.com/office/powerpoint/2010/main" val="2560368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결과 분석 및 평가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26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B032AA-08F3-42FA-AE52-00DD56280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4" y="1494884"/>
            <a:ext cx="5745260" cy="3868231"/>
          </a:xfrm>
          <a:prstGeom prst="rect">
            <a:avLst/>
          </a:prstGeom>
        </p:spPr>
      </p:pic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402F7C6D-92FB-4435-AD71-E1504ECCA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410" y="1494884"/>
            <a:ext cx="5742904" cy="3868231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26990B7-D8F9-49FB-B193-C526C3F47195}"/>
              </a:ext>
            </a:extLst>
          </p:cNvPr>
          <p:cNvSpPr/>
          <p:nvPr/>
        </p:nvSpPr>
        <p:spPr>
          <a:xfrm>
            <a:off x="7464152" y="3356992"/>
            <a:ext cx="360040" cy="360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6C9E0E9-4CC6-47A7-B6E2-F2DB5BF50E8D}"/>
              </a:ext>
            </a:extLst>
          </p:cNvPr>
          <p:cNvSpPr/>
          <p:nvPr/>
        </p:nvSpPr>
        <p:spPr>
          <a:xfrm>
            <a:off x="5519936" y="2996952"/>
            <a:ext cx="1080120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FE93A-1C86-440D-8CE5-20E24EC55A93}"/>
              </a:ext>
            </a:extLst>
          </p:cNvPr>
          <p:cNvSpPr txBox="1"/>
          <p:nvPr/>
        </p:nvSpPr>
        <p:spPr>
          <a:xfrm>
            <a:off x="4059288" y="5579141"/>
            <a:ext cx="4073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24.</a:t>
            </a:r>
            <a:r>
              <a:rPr lang="ko-KR" altLang="en-US" sz="1400" dirty="0"/>
              <a:t> 알고리즘 적용 후 </a:t>
            </a:r>
            <a:r>
              <a:rPr lang="en-US" altLang="ko-KR" sz="1400" dirty="0"/>
              <a:t>AP</a:t>
            </a:r>
            <a:r>
              <a:rPr lang="ko-KR" altLang="en-US" sz="1400" dirty="0"/>
              <a:t>와</a:t>
            </a:r>
            <a:r>
              <a:rPr lang="en-US" altLang="ko-KR" sz="1400" dirty="0"/>
              <a:t> STA</a:t>
            </a:r>
            <a:r>
              <a:rPr lang="ko-KR" altLang="en-US" sz="1400" dirty="0"/>
              <a:t> 배치 평면도</a:t>
            </a:r>
          </a:p>
        </p:txBody>
      </p:sp>
    </p:spTree>
    <p:extLst>
      <p:ext uri="{BB962C8B-B14F-4D97-AF65-F5344CB8AC3E}">
        <p14:creationId xmlns:p14="http://schemas.microsoft.com/office/powerpoint/2010/main" val="270062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결과 분석 및 평가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27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504921" y="756458"/>
            <a:ext cx="11450012" cy="324860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기존 환경에서의 처리율과 시뮬레이션 결과 비교</a:t>
            </a:r>
            <a:endParaRPr lang="en-US" altLang="ko-KR" dirty="0"/>
          </a:p>
          <a:p>
            <a:pPr lvl="1"/>
            <a:r>
              <a:rPr lang="ko-KR" altLang="en-US" dirty="0"/>
              <a:t>알고리즘 적용 전 기존 환경에서의 결과</a:t>
            </a:r>
            <a:endParaRPr lang="en-US" altLang="ko-KR" dirty="0"/>
          </a:p>
          <a:p>
            <a:pPr lvl="2"/>
            <a:r>
              <a:rPr lang="ko-KR" altLang="en-US" dirty="0"/>
              <a:t>목표 처리율 이상을 가져가는 </a:t>
            </a:r>
            <a:r>
              <a:rPr lang="en-US" altLang="ko-KR" dirty="0"/>
              <a:t>STA</a:t>
            </a:r>
            <a:r>
              <a:rPr lang="ko-KR" altLang="en-US" dirty="0"/>
              <a:t>의 수 </a:t>
            </a:r>
            <a:r>
              <a:rPr lang="en-US" altLang="ko-KR" dirty="0"/>
              <a:t>= </a:t>
            </a:r>
            <a:r>
              <a:rPr lang="ko-KR" altLang="en-US" dirty="0"/>
              <a:t>전체 </a:t>
            </a:r>
            <a:r>
              <a:rPr lang="en-US" altLang="ko-KR" dirty="0"/>
              <a:t>STA</a:t>
            </a:r>
            <a:r>
              <a:rPr lang="ko-KR" altLang="en-US" dirty="0"/>
              <a:t>의 </a:t>
            </a:r>
            <a:r>
              <a:rPr lang="en-US" altLang="ko-KR" dirty="0"/>
              <a:t>15% </a:t>
            </a:r>
            <a:r>
              <a:rPr lang="ko-KR" altLang="en-US" dirty="0"/>
              <a:t>미만</a:t>
            </a:r>
            <a:endParaRPr lang="en-US" altLang="ko-KR" dirty="0"/>
          </a:p>
          <a:p>
            <a:pPr lvl="2"/>
            <a:r>
              <a:rPr lang="ko-KR" altLang="en-US" dirty="0"/>
              <a:t>평균 처리율</a:t>
            </a:r>
            <a:r>
              <a:rPr lang="en-US" altLang="ko-KR" dirty="0"/>
              <a:t>: 1.65Mbps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알고리즘 적용 후 시뮬레이션에서의 결과</a:t>
            </a:r>
            <a:endParaRPr lang="en-US" altLang="ko-KR" dirty="0"/>
          </a:p>
          <a:p>
            <a:pPr lvl="2"/>
            <a:r>
              <a:rPr lang="ko-KR" altLang="en-US" dirty="0"/>
              <a:t>알고리즘에 따라 추가 배치된 </a:t>
            </a:r>
            <a:r>
              <a:rPr lang="en-US" altLang="ko-KR" dirty="0"/>
              <a:t>AP 1</a:t>
            </a:r>
            <a:r>
              <a:rPr lang="ko-KR" altLang="en-US" dirty="0"/>
              <a:t>개</a:t>
            </a:r>
            <a:endParaRPr lang="en-US" altLang="ko-KR" dirty="0"/>
          </a:p>
          <a:p>
            <a:pPr lvl="2"/>
            <a:r>
              <a:rPr lang="ko-KR" altLang="en-US" dirty="0"/>
              <a:t>목표 처리율 이상을 가져가는 </a:t>
            </a:r>
            <a:r>
              <a:rPr lang="en-US" altLang="ko-KR" dirty="0"/>
              <a:t>STA</a:t>
            </a:r>
            <a:r>
              <a:rPr lang="ko-KR" altLang="en-US" dirty="0"/>
              <a:t>의 수</a:t>
            </a:r>
            <a:r>
              <a:rPr lang="en-US" altLang="ko-KR" dirty="0"/>
              <a:t> = </a:t>
            </a:r>
            <a:r>
              <a:rPr lang="ko-KR" altLang="en-US" dirty="0"/>
              <a:t>모든 </a:t>
            </a:r>
            <a:r>
              <a:rPr lang="en-US" altLang="ko-KR" dirty="0"/>
              <a:t>STA</a:t>
            </a:r>
          </a:p>
          <a:p>
            <a:pPr lvl="2"/>
            <a:r>
              <a:rPr lang="ko-KR" altLang="en-US" dirty="0"/>
              <a:t>평균 처리율</a:t>
            </a:r>
            <a:r>
              <a:rPr lang="en-US" altLang="ko-KR" dirty="0"/>
              <a:t>: 8.15Mbps</a:t>
            </a:r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2C626-C4DA-4CB7-96B4-22223828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13523" r="8917" b="60330"/>
          <a:stretch/>
        </p:blipFill>
        <p:spPr>
          <a:xfrm>
            <a:off x="767408" y="4225779"/>
            <a:ext cx="10225136" cy="2038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1704" y="6297447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25.</a:t>
            </a:r>
            <a:r>
              <a:rPr lang="ko-KR" altLang="en-US" sz="1400" dirty="0"/>
              <a:t> 기존 환경과 최적화 알고리즘 적용 후 환경에서의 처리율</a:t>
            </a:r>
          </a:p>
        </p:txBody>
      </p:sp>
    </p:spTree>
    <p:extLst>
      <p:ext uri="{BB962C8B-B14F-4D97-AF65-F5344CB8AC3E}">
        <p14:creationId xmlns:p14="http://schemas.microsoft.com/office/powerpoint/2010/main" val="1728542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28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WLAN Resource Allocation Tool </a:t>
            </a:r>
            <a:r>
              <a:rPr lang="ko-KR" altLang="en-US" dirty="0"/>
              <a:t>동작 화면</a:t>
            </a:r>
          </a:p>
        </p:txBody>
      </p:sp>
      <p:pic>
        <p:nvPicPr>
          <p:cNvPr id="7" name="졸업과제 시연영상(발표자료용)">
            <a:hlinkClick r:id="" action="ppaction://media"/>
            <a:extLst>
              <a:ext uri="{FF2B5EF4-FFF2-40B4-BE49-F238E27FC236}">
                <a16:creationId xmlns:a16="http://schemas.microsoft.com/office/drawing/2014/main" id="{5D59B10A-286A-4BF8-B1CE-232A935139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528" y="1556792"/>
            <a:ext cx="8496944" cy="477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5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29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504921" y="756458"/>
            <a:ext cx="11450012" cy="1808446"/>
          </a:xfrm>
        </p:spPr>
        <p:txBody>
          <a:bodyPr/>
          <a:lstStyle/>
          <a:p>
            <a:r>
              <a:rPr lang="ko-KR" altLang="en-US" dirty="0"/>
              <a:t>단순한 공간에서의 실험보다 더욱 효과적</a:t>
            </a:r>
            <a:endParaRPr lang="en-US" altLang="ko-KR" dirty="0"/>
          </a:p>
          <a:p>
            <a:pPr lvl="1"/>
            <a:r>
              <a:rPr lang="ko-KR" altLang="en-US" dirty="0"/>
              <a:t>코로나로 인해 디지털 기반 교육과 원격 근무의 증가</a:t>
            </a:r>
            <a:endParaRPr lang="en-US" altLang="ko-KR" dirty="0"/>
          </a:p>
          <a:p>
            <a:pPr lvl="1"/>
            <a:r>
              <a:rPr lang="ko-KR" altLang="en-US" dirty="0"/>
              <a:t>학교뿐만 아니라 여러 사람이 몰리는 다양한 환경의 장소에 적용 가능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4727848" y="6021288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27.</a:t>
            </a:r>
            <a:r>
              <a:rPr lang="ko-KR" altLang="en-US" sz="1400" dirty="0"/>
              <a:t> 적용 가능한 장소 예시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83832" y="2780928"/>
            <a:ext cx="6264696" cy="3024336"/>
          </a:xfrm>
          <a:prstGeom prst="roundRect">
            <a:avLst/>
          </a:prstGeom>
          <a:solidFill>
            <a:srgbClr val="F2F2F2"/>
          </a:solidFill>
          <a:ln>
            <a:solidFill>
              <a:srgbClr val="878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559496" y="2780928"/>
            <a:ext cx="2016224" cy="3024336"/>
          </a:xfrm>
          <a:prstGeom prst="roundRect">
            <a:avLst/>
          </a:prstGeom>
          <a:solidFill>
            <a:srgbClr val="F2F2F2"/>
          </a:solidFill>
          <a:ln>
            <a:solidFill>
              <a:srgbClr val="878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디지털 교육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및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원격 근무 증가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16080" y="2636912"/>
            <a:ext cx="4248472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55173" t="43833" r="18422" b="37678"/>
          <a:stretch/>
        </p:blipFill>
        <p:spPr>
          <a:xfrm>
            <a:off x="7104112" y="2348880"/>
            <a:ext cx="4140000" cy="1597895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248128" y="2852936"/>
            <a:ext cx="3744416" cy="63967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WLAN Resource Allocation Tool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735960" y="2924944"/>
            <a:ext cx="720080" cy="63967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학교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943872" y="3501008"/>
            <a:ext cx="720080" cy="639671"/>
          </a:xfrm>
          <a:prstGeom prst="roundRect">
            <a:avLst/>
          </a:prstGeom>
          <a:solidFill>
            <a:srgbClr val="F2F2F2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회사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303912" y="4941168"/>
            <a:ext cx="720080" cy="63967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공항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591944" y="4149080"/>
            <a:ext cx="1008112" cy="63967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백화점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456040" y="4725144"/>
            <a:ext cx="1368152" cy="63967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지하철역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112224" y="4437112"/>
            <a:ext cx="720080" cy="63967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상가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88288" y="5013176"/>
            <a:ext cx="1296144" cy="63967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대형 병원</a:t>
            </a: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6816080" y="2420888"/>
            <a:ext cx="288032" cy="360040"/>
          </a:xfrm>
          <a:prstGeom prst="line">
            <a:avLst/>
          </a:prstGeom>
          <a:ln w="19050">
            <a:solidFill>
              <a:srgbClr val="87878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10848528" y="3933056"/>
            <a:ext cx="288032" cy="360040"/>
          </a:xfrm>
          <a:prstGeom prst="line">
            <a:avLst/>
          </a:prstGeom>
          <a:ln w="19050">
            <a:solidFill>
              <a:srgbClr val="87878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화살표 35"/>
          <p:cNvSpPr/>
          <p:nvPr/>
        </p:nvSpPr>
        <p:spPr>
          <a:xfrm>
            <a:off x="3863752" y="4005064"/>
            <a:ext cx="504056" cy="43204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8787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86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3</a:t>
            </a:fld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504921" y="756458"/>
            <a:ext cx="11450012" cy="5690380"/>
          </a:xfrm>
        </p:spPr>
        <p:txBody>
          <a:bodyPr/>
          <a:lstStyle/>
          <a:p>
            <a:r>
              <a:rPr lang="en-US" altLang="ko-KR" sz="1800" dirty="0">
                <a:latin typeface="+mn-lt"/>
              </a:rPr>
              <a:t>2020</a:t>
            </a:r>
            <a:r>
              <a:rPr lang="ko-KR" altLang="en-US" sz="1800" dirty="0">
                <a:latin typeface="+mn-lt"/>
              </a:rPr>
              <a:t>년 전기 졸업과제</a:t>
            </a:r>
            <a:endParaRPr lang="en-US" altLang="ko-KR" sz="1800" dirty="0">
              <a:latin typeface="+mn-lt"/>
            </a:endParaRPr>
          </a:p>
          <a:p>
            <a:pPr lvl="1"/>
            <a:r>
              <a:rPr lang="en-US" altLang="ko-KR" sz="1400" dirty="0">
                <a:latin typeface="+mn-lt"/>
              </a:rPr>
              <a:t>“</a:t>
            </a:r>
            <a:r>
              <a:rPr lang="ko-KR" altLang="en-US" sz="1400" dirty="0">
                <a:latin typeface="+mn-lt"/>
              </a:rPr>
              <a:t>캠퍼스범위 대규모 </a:t>
            </a:r>
            <a:r>
              <a:rPr lang="ko-KR" altLang="en-US" sz="1400" dirty="0" err="1">
                <a:latin typeface="+mn-lt"/>
              </a:rPr>
              <a:t>무선랜</a:t>
            </a:r>
            <a:r>
              <a:rPr lang="ko-KR" altLang="en-US" sz="1400" dirty="0">
                <a:latin typeface="+mn-lt"/>
              </a:rPr>
              <a:t> 환경의 </a:t>
            </a:r>
            <a:r>
              <a:rPr lang="en-US" altLang="ko-KR" sz="1400" dirty="0">
                <a:latin typeface="+mn-lt"/>
              </a:rPr>
              <a:t>AP </a:t>
            </a:r>
            <a:r>
              <a:rPr lang="ko-KR" altLang="en-US" sz="1400" dirty="0">
                <a:latin typeface="+mn-lt"/>
              </a:rPr>
              <a:t>상태분석</a:t>
            </a:r>
            <a:r>
              <a:rPr lang="en-US" altLang="ko-KR" sz="1400" dirty="0">
                <a:latin typeface="+mn-lt"/>
              </a:rPr>
              <a:t>“</a:t>
            </a:r>
          </a:p>
          <a:p>
            <a:r>
              <a:rPr lang="en-US" altLang="ko-KR" sz="1800" dirty="0">
                <a:latin typeface="+mn-lt"/>
              </a:rPr>
              <a:t>PNU-</a:t>
            </a:r>
            <a:r>
              <a:rPr lang="en-US" altLang="ko-KR" sz="1800" dirty="0" err="1">
                <a:latin typeface="+mn-lt"/>
              </a:rPr>
              <a:t>WiFi</a:t>
            </a:r>
            <a:r>
              <a:rPr lang="en-US" altLang="ko-KR" sz="1800" dirty="0">
                <a:latin typeface="+mn-lt"/>
              </a:rPr>
              <a:t> </a:t>
            </a:r>
            <a:r>
              <a:rPr lang="ko-KR" altLang="en-US" sz="1800" dirty="0">
                <a:latin typeface="+mn-lt"/>
              </a:rPr>
              <a:t>현황</a:t>
            </a:r>
            <a:endParaRPr lang="en-US" altLang="ko-KR" sz="1800" dirty="0">
              <a:latin typeface="+mn-lt"/>
            </a:endParaRPr>
          </a:p>
          <a:p>
            <a:pPr lvl="1"/>
            <a:r>
              <a:rPr lang="ko-KR" altLang="en-US" sz="1400" dirty="0">
                <a:latin typeface="+mn-lt"/>
              </a:rPr>
              <a:t>많은 양의 </a:t>
            </a:r>
            <a:r>
              <a:rPr lang="ko-KR" altLang="en-US" sz="1400" dirty="0" err="1">
                <a:latin typeface="+mn-lt"/>
              </a:rPr>
              <a:t>무선랜이</a:t>
            </a:r>
            <a:r>
              <a:rPr lang="ko-KR" altLang="en-US" sz="1400" dirty="0">
                <a:latin typeface="+mn-lt"/>
              </a:rPr>
              <a:t> 존재하지만 사용자의 수요를 효율적으로 대응하지 못하고 있음</a:t>
            </a:r>
            <a:endParaRPr lang="en-US" altLang="ko-KR" sz="1400" dirty="0">
              <a:latin typeface="+mn-lt"/>
            </a:endParaRPr>
          </a:p>
          <a:p>
            <a:pPr lvl="1"/>
            <a:r>
              <a:rPr lang="en-US" altLang="ko-KR" sz="1400" dirty="0">
                <a:latin typeface="+mn-lt"/>
              </a:rPr>
              <a:t>PNU-</a:t>
            </a:r>
            <a:r>
              <a:rPr lang="en-US" altLang="ko-KR" sz="1400" dirty="0" err="1">
                <a:latin typeface="+mn-lt"/>
              </a:rPr>
              <a:t>WiFi</a:t>
            </a:r>
            <a:r>
              <a:rPr lang="en-US" altLang="ko-KR" sz="1400" dirty="0">
                <a:latin typeface="+mn-lt"/>
              </a:rPr>
              <a:t> </a:t>
            </a:r>
            <a:r>
              <a:rPr lang="ko-KR" altLang="en-US" sz="1400" dirty="0">
                <a:latin typeface="+mn-lt"/>
              </a:rPr>
              <a:t>사용이 불만족스럽다는 의견의 비율이 </a:t>
            </a:r>
            <a:r>
              <a:rPr lang="en-US" altLang="ko-KR" sz="1400" dirty="0">
                <a:latin typeface="+mn-lt"/>
              </a:rPr>
              <a:t>73.3%</a:t>
            </a:r>
          </a:p>
          <a:p>
            <a:pPr lvl="1"/>
            <a:endParaRPr lang="en-US" altLang="ko-KR" sz="14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altLang="ko-KR" sz="1400" dirty="0">
              <a:latin typeface="+mn-lt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38885" t="30178" r="40059" b="44712"/>
          <a:stretch/>
        </p:blipFill>
        <p:spPr>
          <a:xfrm>
            <a:off x="2207568" y="3645024"/>
            <a:ext cx="2884569" cy="1935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87120A-C6CA-4748-8E2F-277046D581EA}"/>
              </a:ext>
            </a:extLst>
          </p:cNvPr>
          <p:cNvSpPr txBox="1"/>
          <p:nvPr/>
        </p:nvSpPr>
        <p:spPr>
          <a:xfrm>
            <a:off x="2351584" y="5733256"/>
            <a:ext cx="2666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1. </a:t>
            </a:r>
            <a:r>
              <a:rPr lang="ko-KR" altLang="en-US" sz="1400" dirty="0"/>
              <a:t>부산대학교 </a:t>
            </a:r>
            <a:r>
              <a:rPr lang="ko-KR" altLang="en-US" sz="1400" dirty="0" err="1"/>
              <a:t>무선랜</a:t>
            </a:r>
            <a:r>
              <a:rPr lang="ko-KR" altLang="en-US" sz="1400" dirty="0"/>
              <a:t> 현황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39328" t="35378" r="46638" b="41356"/>
          <a:stretch/>
        </p:blipFill>
        <p:spPr>
          <a:xfrm>
            <a:off x="6672064" y="3140968"/>
            <a:ext cx="2592287" cy="24174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7120A-C6CA-4748-8E2F-277046D581EA}"/>
              </a:ext>
            </a:extLst>
          </p:cNvPr>
          <p:cNvSpPr txBox="1"/>
          <p:nvPr/>
        </p:nvSpPr>
        <p:spPr>
          <a:xfrm>
            <a:off x="6600056" y="5702395"/>
            <a:ext cx="3645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2. PNU-</a:t>
            </a:r>
            <a:r>
              <a:rPr lang="en-US" altLang="ko-KR" sz="1400" dirty="0" err="1"/>
              <a:t>WiFi</a:t>
            </a:r>
            <a:r>
              <a:rPr lang="en-US" altLang="ko-KR" sz="1400" dirty="0"/>
              <a:t> </a:t>
            </a:r>
            <a:r>
              <a:rPr lang="ko-KR" altLang="en-US" sz="1400" dirty="0"/>
              <a:t>사용 만족 여부 설문 결과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56817" t="35378" r="38417" b="54380"/>
          <a:stretch/>
        </p:blipFill>
        <p:spPr>
          <a:xfrm>
            <a:off x="9120336" y="3140968"/>
            <a:ext cx="786627" cy="9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67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344" y="2636912"/>
            <a:ext cx="11715584" cy="1368152"/>
          </a:xfrm>
        </p:spPr>
        <p:txBody>
          <a:bodyPr/>
          <a:lstStyle/>
          <a:p>
            <a:r>
              <a:rPr lang="en-US" altLang="ko-KR" sz="6000" dirty="0" err="1"/>
              <a:t>QnA</a:t>
            </a:r>
            <a:endParaRPr lang="ko-KR" altLang="en-US" sz="6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5461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31</a:t>
            </a:fld>
            <a:endParaRPr lang="en-US" altLang="ko-KR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191344" y="2636912"/>
            <a:ext cx="1171558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E2AA7"/>
                </a:solidFill>
                <a:latin typeface="Times New Roman" pitchFamily="18" charset="0"/>
                <a:ea typeface="나눔고딕 Bold" pitchFamily="50" charset="-127"/>
              </a:defRPr>
            </a:lvl9pPr>
          </a:lstStyle>
          <a:p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2127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4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z="1800" dirty="0"/>
              <a:t>PNU-</a:t>
            </a:r>
            <a:r>
              <a:rPr lang="en-US" altLang="ko-KR" sz="1800" dirty="0" err="1"/>
              <a:t>WiFi</a:t>
            </a:r>
            <a:r>
              <a:rPr lang="en-US" altLang="ko-KR" sz="1800" dirty="0"/>
              <a:t> </a:t>
            </a:r>
            <a:r>
              <a:rPr lang="ko-KR" altLang="en-US" sz="1800" dirty="0"/>
              <a:t>사용 불편 원인 분석</a:t>
            </a:r>
            <a:endParaRPr lang="en-US" altLang="ko-KR" sz="1500" dirty="0"/>
          </a:p>
          <a:p>
            <a:pPr lvl="1"/>
            <a:r>
              <a:rPr lang="ko-KR" altLang="en-US" sz="1500" dirty="0"/>
              <a:t>불균형 위치를 찾기 위해 캠퍼스 전체 건물을 용도에 따라 네 그룹으로 분류</a:t>
            </a:r>
            <a:endParaRPr lang="en-US" altLang="ko-KR" sz="1500" dirty="0"/>
          </a:p>
          <a:p>
            <a:pPr lvl="1"/>
            <a:r>
              <a:rPr lang="ko-KR" altLang="en-US" sz="1500" dirty="0"/>
              <a:t>이용자</a:t>
            </a:r>
            <a:r>
              <a:rPr lang="en-US" altLang="ko-KR" sz="1500" dirty="0"/>
              <a:t>(Client)</a:t>
            </a:r>
            <a:r>
              <a:rPr lang="ko-KR" altLang="en-US" sz="1500" dirty="0"/>
              <a:t> 데이터를 분석하여 각 그룹에서 불균형이 가장 심한 층 선정</a:t>
            </a:r>
            <a:endParaRPr lang="en-US" altLang="ko-KR" sz="1800" dirty="0"/>
          </a:p>
          <a:p>
            <a:r>
              <a:rPr lang="ko-KR" altLang="en-US" sz="1800" dirty="0"/>
              <a:t>문제점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en-US" altLang="ko-KR" sz="1500" dirty="0"/>
              <a:t>AP</a:t>
            </a:r>
            <a:r>
              <a:rPr lang="ko-KR" altLang="en-US" sz="1500" dirty="0"/>
              <a:t>가 설치된 위치적 특성</a:t>
            </a:r>
            <a:r>
              <a:rPr lang="en-US" altLang="ko-KR" sz="1500" dirty="0"/>
              <a:t>, </a:t>
            </a:r>
            <a:r>
              <a:rPr lang="ko-KR" altLang="en-US" sz="1500" dirty="0"/>
              <a:t>사용 목적 등을 고려했을 때 불필요한 </a:t>
            </a:r>
            <a:r>
              <a:rPr lang="en-US" altLang="ko-KR" sz="1500" dirty="0"/>
              <a:t>AP </a:t>
            </a:r>
            <a:r>
              <a:rPr lang="ko-KR" altLang="en-US" sz="1500" dirty="0"/>
              <a:t>존재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en-US" altLang="ko-KR" sz="1500" dirty="0"/>
              <a:t>AP</a:t>
            </a:r>
            <a:r>
              <a:rPr lang="ko-KR" altLang="en-US" sz="1500" dirty="0"/>
              <a:t>간의 서비스 영역 간섭 발생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지나치게 많은 </a:t>
            </a:r>
            <a:r>
              <a:rPr lang="en-US" altLang="ko-KR" sz="1500" dirty="0"/>
              <a:t>AP</a:t>
            </a:r>
            <a:r>
              <a:rPr lang="ko-KR" altLang="en-US" sz="1500" dirty="0"/>
              <a:t>로 인해 자원의 불균형 발생</a:t>
            </a:r>
            <a:endParaRPr lang="en-US" altLang="ko-KR" sz="1500" dirty="0"/>
          </a:p>
          <a:p>
            <a:endParaRPr lang="en-US" altLang="ko-KR" sz="1500" dirty="0"/>
          </a:p>
          <a:p>
            <a:pPr lvl="1">
              <a:lnSpc>
                <a:spcPct val="100000"/>
              </a:lnSpc>
            </a:pPr>
            <a:endParaRPr lang="en-US" altLang="ko-KR" sz="1800" dirty="0"/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996AD6-EDAB-486A-8A98-9791498F00C2}"/>
              </a:ext>
            </a:extLst>
          </p:cNvPr>
          <p:cNvGrpSpPr/>
          <p:nvPr/>
        </p:nvGrpSpPr>
        <p:grpSpPr>
          <a:xfrm>
            <a:off x="479376" y="3789040"/>
            <a:ext cx="7640308" cy="2756049"/>
            <a:chOff x="335360" y="3659149"/>
            <a:chExt cx="7640308" cy="27560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62E265D-6CD8-459C-99EA-5D87EBBC4F74}"/>
                </a:ext>
              </a:extLst>
            </p:cNvPr>
            <p:cNvGrpSpPr/>
            <p:nvPr/>
          </p:nvGrpSpPr>
          <p:grpSpPr>
            <a:xfrm>
              <a:off x="335360" y="3659149"/>
              <a:ext cx="7640308" cy="2520280"/>
              <a:chOff x="72873" y="3789040"/>
              <a:chExt cx="7640308" cy="252028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493ED70-37DA-49E7-94B6-8FBF980AF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73" y="3789040"/>
                <a:ext cx="7640308" cy="2520280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AB50230-9CC2-4B8B-88C9-FF49AFFA8A36}"/>
                  </a:ext>
                </a:extLst>
              </p:cNvPr>
              <p:cNvSpPr/>
              <p:nvPr/>
            </p:nvSpPr>
            <p:spPr>
              <a:xfrm>
                <a:off x="288897" y="4653136"/>
                <a:ext cx="7272808" cy="2160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87120A-C6CA-4748-8E2F-277046D581EA}"/>
                </a:ext>
              </a:extLst>
            </p:cNvPr>
            <p:cNvSpPr txBox="1"/>
            <p:nvPr/>
          </p:nvSpPr>
          <p:spPr>
            <a:xfrm>
              <a:off x="2639616" y="6107421"/>
              <a:ext cx="3850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그림</a:t>
              </a:r>
              <a:r>
                <a:rPr lang="en-US" altLang="ko-KR" sz="1400" dirty="0"/>
                <a:t>3. </a:t>
              </a:r>
              <a:r>
                <a:rPr lang="ko-KR" altLang="en-US" sz="1400" dirty="0" err="1"/>
                <a:t>새벽벌</a:t>
              </a:r>
              <a:r>
                <a:rPr lang="ko-KR" altLang="en-US" sz="1400" dirty="0"/>
                <a:t> 도서관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층의 세션 분포 그래프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AE6893F-3C3C-4BF1-89EF-D1CC09E5D774}"/>
              </a:ext>
            </a:extLst>
          </p:cNvPr>
          <p:cNvGrpSpPr/>
          <p:nvPr/>
        </p:nvGrpSpPr>
        <p:grpSpPr>
          <a:xfrm>
            <a:off x="7968208" y="3933056"/>
            <a:ext cx="3744416" cy="2684041"/>
            <a:chOff x="7035583" y="3494008"/>
            <a:chExt cx="3744416" cy="268404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DC292F9-1286-4392-8CAC-3C761C15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5583" y="3494008"/>
              <a:ext cx="3744416" cy="20589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0E0E2D-5490-4F2D-980A-BC41E8470BD0}"/>
                </a:ext>
              </a:extLst>
            </p:cNvPr>
            <p:cNvSpPr txBox="1"/>
            <p:nvPr/>
          </p:nvSpPr>
          <p:spPr>
            <a:xfrm>
              <a:off x="7827671" y="5870272"/>
              <a:ext cx="2468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그림</a:t>
              </a:r>
              <a:r>
                <a:rPr lang="en-US" altLang="ko-KR" sz="1400" dirty="0"/>
                <a:t>4. </a:t>
              </a:r>
              <a:r>
                <a:rPr lang="ko-KR" altLang="en-US" sz="1400" dirty="0"/>
                <a:t>중앙 도서관 </a:t>
              </a:r>
              <a:r>
                <a:rPr lang="en-US" altLang="ko-KR" sz="1400" dirty="0"/>
                <a:t>1</a:t>
              </a:r>
              <a:r>
                <a:rPr lang="ko-KR" altLang="en-US" sz="1400" dirty="0"/>
                <a:t>층 도면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52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배경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5</a:t>
            </a:fld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504921" y="762956"/>
            <a:ext cx="11450012" cy="5546364"/>
          </a:xfrm>
        </p:spPr>
        <p:txBody>
          <a:bodyPr>
            <a:normAutofit lnSpcReduction="10000"/>
          </a:bodyPr>
          <a:lstStyle/>
          <a:p>
            <a:pPr marL="342900" lvl="1" indent="-342900">
              <a:spcBef>
                <a:spcPts val="1200"/>
              </a:spcBef>
              <a:buFont typeface="Wingdings" pitchFamily="2" charset="2"/>
              <a:buChar char="v"/>
            </a:pPr>
            <a:r>
              <a:rPr lang="ko-KR" altLang="en-US" sz="2000" dirty="0"/>
              <a:t>기존 연구에서 </a:t>
            </a:r>
            <a:r>
              <a:rPr lang="en-US" altLang="ko-KR" sz="2000" dirty="0"/>
              <a:t>PNU-</a:t>
            </a:r>
            <a:r>
              <a:rPr lang="en-US" altLang="ko-KR" sz="2000" dirty="0" err="1"/>
              <a:t>WiFi</a:t>
            </a:r>
            <a:r>
              <a:rPr lang="en-US" altLang="ko-KR" sz="2000" dirty="0"/>
              <a:t> </a:t>
            </a:r>
            <a:r>
              <a:rPr lang="ko-KR" altLang="en-US" sz="2000" dirty="0"/>
              <a:t>사용 불편의 다양한 원인 중 </a:t>
            </a:r>
            <a:r>
              <a:rPr lang="en-US" altLang="ko-KR" sz="2000" b="1" dirty="0"/>
              <a:t>“AP </a:t>
            </a:r>
            <a:r>
              <a:rPr lang="ko-KR" altLang="en-US" sz="2000" b="1" dirty="0"/>
              <a:t>부하 분산</a:t>
            </a:r>
            <a:r>
              <a:rPr lang="en-US" altLang="ko-KR" sz="2000" b="1" dirty="0"/>
              <a:t>”</a:t>
            </a:r>
            <a:r>
              <a:rPr lang="ko-KR" altLang="en-US" sz="2000" dirty="0"/>
              <a:t>에 초점</a:t>
            </a:r>
            <a:endParaRPr lang="en-US" altLang="ko-KR" sz="2000" dirty="0"/>
          </a:p>
          <a:p>
            <a:r>
              <a:rPr lang="ko-KR" altLang="en-US" dirty="0"/>
              <a:t>연구 목표</a:t>
            </a:r>
            <a:endParaRPr lang="en-US" altLang="ko-KR" dirty="0"/>
          </a:p>
          <a:p>
            <a:pPr lvl="1"/>
            <a:r>
              <a:rPr lang="en-US" altLang="ko-KR" dirty="0"/>
              <a:t>WLAN Resource Allocation Tool </a:t>
            </a:r>
          </a:p>
          <a:p>
            <a:pPr lvl="2"/>
            <a:r>
              <a:rPr lang="en-US" altLang="ko-KR" dirty="0">
                <a:latin typeface="+mn-lt"/>
              </a:rPr>
              <a:t>AP </a:t>
            </a:r>
            <a:r>
              <a:rPr lang="ko-KR" altLang="en-US" dirty="0">
                <a:latin typeface="+mn-lt"/>
              </a:rPr>
              <a:t>배치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채널 할당 및 송수신 파워 조절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대표적인 </a:t>
            </a:r>
            <a:r>
              <a:rPr lang="ko-KR" altLang="en-US" dirty="0" err="1">
                <a:latin typeface="+mn-lt"/>
              </a:rPr>
              <a:t>무선랜</a:t>
            </a:r>
            <a:r>
              <a:rPr lang="ko-KR" altLang="en-US" dirty="0">
                <a:latin typeface="+mn-lt"/>
              </a:rPr>
              <a:t> 연구 분야</a:t>
            </a:r>
            <a:endParaRPr lang="en-US" altLang="ko-KR" dirty="0">
              <a:latin typeface="+mn-lt"/>
            </a:endParaRPr>
          </a:p>
          <a:p>
            <a:pPr lvl="2"/>
            <a:r>
              <a:rPr lang="en-US" altLang="ko-KR" dirty="0">
                <a:latin typeface="+mn-lt"/>
              </a:rPr>
              <a:t>PNU-</a:t>
            </a:r>
            <a:r>
              <a:rPr lang="en-US" altLang="ko-KR" dirty="0" err="1">
                <a:latin typeface="+mn-lt"/>
              </a:rPr>
              <a:t>WiFi</a:t>
            </a:r>
            <a:r>
              <a:rPr lang="ko-KR" altLang="en-US" dirty="0">
                <a:latin typeface="+mn-lt"/>
              </a:rPr>
              <a:t>에 적용 및 성능 향상 방안 제시 </a:t>
            </a:r>
            <a:endParaRPr lang="en-US" altLang="ko-KR" dirty="0">
              <a:latin typeface="+mn-lt"/>
            </a:endParaRPr>
          </a:p>
          <a:p>
            <a:pPr lvl="1"/>
            <a:endParaRPr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시뮬레이션의 필요성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+mn-lt"/>
              </a:rPr>
              <a:t>대규모 환경은 물리적인 실험이 어려움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lvl="2"/>
            <a:r>
              <a:rPr lang="en-US" altLang="ko-KR" dirty="0">
                <a:solidFill>
                  <a:schemeClr val="tx1"/>
                </a:solidFill>
                <a:latin typeface="+mn-lt"/>
              </a:rPr>
              <a:t>AP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가 다양한 환경에 분포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lvl="2"/>
            <a:r>
              <a:rPr lang="en-US" altLang="ko-KR" dirty="0">
                <a:solidFill>
                  <a:schemeClr val="tx1"/>
                </a:solidFill>
                <a:latin typeface="+mn-lt"/>
              </a:rPr>
              <a:t>AP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의 위치 이동이 어려움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lvl="2"/>
            <a:r>
              <a:rPr lang="en-US" altLang="ko-KR" dirty="0">
                <a:solidFill>
                  <a:schemeClr val="tx1"/>
                </a:solidFill>
                <a:latin typeface="+mn-lt"/>
              </a:rPr>
              <a:t>AP</a:t>
            </a:r>
            <a:r>
              <a:rPr lang="ko-KR" altLang="en-US" dirty="0">
                <a:solidFill>
                  <a:schemeClr val="tx1"/>
                </a:solidFill>
                <a:latin typeface="+mn-lt"/>
              </a:rPr>
              <a:t>제어 권한이 없음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lvl="2"/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+mn-lt"/>
              </a:rPr>
              <a:t>실제 환경모사 및 시뮬레이션으로 대체</a:t>
            </a:r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altLang="ko-KR" dirty="0">
              <a:solidFill>
                <a:schemeClr val="tx1"/>
              </a:solidFill>
              <a:latin typeface="+mn-lt"/>
            </a:endParaRPr>
          </a:p>
          <a:p>
            <a:pPr lvl="2"/>
            <a:endParaRPr lang="en-US" altLang="ko-KR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7120A-C6CA-4748-8E2F-277046D581EA}"/>
              </a:ext>
            </a:extLst>
          </p:cNvPr>
          <p:cNvSpPr txBox="1"/>
          <p:nvPr/>
        </p:nvSpPr>
        <p:spPr>
          <a:xfrm>
            <a:off x="7248128" y="4653136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5. </a:t>
            </a:r>
            <a:r>
              <a:rPr lang="ko-KR" altLang="en-US" sz="1400" dirty="0"/>
              <a:t>문제점 분석</a:t>
            </a:r>
            <a:r>
              <a:rPr lang="en-US" altLang="ko-KR" sz="1400" dirty="0"/>
              <a:t>(A)</a:t>
            </a:r>
            <a:r>
              <a:rPr lang="ko-KR" altLang="en-US" sz="1400" dirty="0"/>
              <a:t>과 개선방안</a:t>
            </a:r>
            <a:r>
              <a:rPr lang="en-US" altLang="ko-KR" sz="1400" dirty="0"/>
              <a:t> </a:t>
            </a:r>
            <a:r>
              <a:rPr lang="ko-KR" altLang="en-US" sz="1400" dirty="0"/>
              <a:t>제시</a:t>
            </a:r>
            <a:r>
              <a:rPr lang="en-US" altLang="ko-KR" sz="1400" dirty="0"/>
              <a:t>(B)</a:t>
            </a:r>
            <a:endParaRPr lang="ko-KR" altLang="en-US" sz="1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63473296" descr="EMB0000242c26b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2" t="12326" r="12938" b="39355"/>
          <a:stretch>
            <a:fillRect/>
          </a:stretch>
        </p:blipFill>
        <p:spPr bwMode="auto">
          <a:xfrm>
            <a:off x="6023992" y="2492896"/>
            <a:ext cx="5832648" cy="211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43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설계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6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b="1" dirty="0"/>
              <a:t>WLAN Resource Allocation Tool</a:t>
            </a:r>
            <a:r>
              <a:rPr lang="ko-KR" altLang="en-US" b="1" dirty="0"/>
              <a:t> 설계 구조</a:t>
            </a:r>
            <a:endParaRPr lang="en-US" altLang="ko-KR" b="1" dirty="0"/>
          </a:p>
          <a:p>
            <a:pPr lvl="1"/>
            <a:r>
              <a:rPr lang="ko-KR" altLang="en-US" dirty="0"/>
              <a:t>데이터 수집 및 정리</a:t>
            </a:r>
            <a:endParaRPr lang="en-US" altLang="ko-KR" dirty="0"/>
          </a:p>
          <a:p>
            <a:pPr lvl="2"/>
            <a:r>
              <a:rPr lang="ko-KR" altLang="en-US" dirty="0"/>
              <a:t>좌표</a:t>
            </a:r>
            <a:endParaRPr lang="en-US" altLang="ko-KR" dirty="0"/>
          </a:p>
          <a:p>
            <a:pPr lvl="2"/>
            <a:r>
              <a:rPr lang="ko-KR" altLang="en-US" dirty="0"/>
              <a:t>이용자 수</a:t>
            </a:r>
            <a:endParaRPr lang="en-US" altLang="ko-KR" dirty="0"/>
          </a:p>
          <a:p>
            <a:pPr lvl="1"/>
            <a:r>
              <a:rPr lang="ko-KR" altLang="en-US" dirty="0"/>
              <a:t>실제 환경 모사</a:t>
            </a:r>
            <a:endParaRPr lang="en-US" altLang="ko-KR" dirty="0"/>
          </a:p>
          <a:p>
            <a:pPr lvl="2"/>
            <a:r>
              <a:rPr lang="ko-KR" altLang="en-US" dirty="0"/>
              <a:t>물리적 환경</a:t>
            </a:r>
            <a:endParaRPr lang="en-US" altLang="ko-KR" dirty="0"/>
          </a:p>
          <a:p>
            <a:pPr lvl="2"/>
            <a:r>
              <a:rPr lang="ko-KR" altLang="en-US" dirty="0"/>
              <a:t>네트워크 환경</a:t>
            </a:r>
            <a:endParaRPr lang="en-US" altLang="ko-KR" dirty="0"/>
          </a:p>
          <a:p>
            <a:pPr lvl="1"/>
            <a:r>
              <a:rPr lang="ko-KR" altLang="en-US" dirty="0" err="1"/>
              <a:t>휴리스틱</a:t>
            </a:r>
            <a:r>
              <a:rPr lang="ko-KR" altLang="en-US" dirty="0"/>
              <a:t> 알고리즘 적용</a:t>
            </a:r>
            <a:endParaRPr lang="en-US" altLang="ko-KR" dirty="0"/>
          </a:p>
          <a:p>
            <a:pPr lvl="2"/>
            <a:r>
              <a:rPr lang="ko-KR" altLang="en-US" dirty="0"/>
              <a:t>추가 </a:t>
            </a:r>
            <a:r>
              <a:rPr lang="en-US" altLang="ko-KR" dirty="0"/>
              <a:t>AP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2"/>
            <a:r>
              <a:rPr lang="ko-KR" altLang="en-US" dirty="0"/>
              <a:t>채널 할당</a:t>
            </a:r>
            <a:endParaRPr lang="en-US" altLang="ko-KR" dirty="0"/>
          </a:p>
          <a:p>
            <a:pPr lvl="2"/>
            <a:r>
              <a:rPr lang="en-US" altLang="ko-KR" dirty="0"/>
              <a:t>AP – STA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ko-KR" altLang="en-US" dirty="0"/>
              <a:t>시뮬레이션을 통한 검증</a:t>
            </a:r>
            <a:endParaRPr lang="en-US" altLang="ko-KR" dirty="0"/>
          </a:p>
          <a:p>
            <a:pPr lvl="1"/>
            <a:r>
              <a:rPr lang="ko-KR" altLang="en-US" dirty="0"/>
              <a:t>개선방안 제시</a:t>
            </a:r>
          </a:p>
        </p:txBody>
      </p:sp>
      <p:pic>
        <p:nvPicPr>
          <p:cNvPr id="5" name="_x263471424" descr="EMB0000242c26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r="6363"/>
          <a:stretch>
            <a:fillRect/>
          </a:stretch>
        </p:blipFill>
        <p:spPr bwMode="auto">
          <a:xfrm>
            <a:off x="4223792" y="1268760"/>
            <a:ext cx="7428554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7120A-C6CA-4748-8E2F-277046D581EA}"/>
              </a:ext>
            </a:extLst>
          </p:cNvPr>
          <p:cNvSpPr txBox="1"/>
          <p:nvPr/>
        </p:nvSpPr>
        <p:spPr>
          <a:xfrm>
            <a:off x="6744072" y="5805264"/>
            <a:ext cx="2369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6. </a:t>
            </a:r>
            <a:r>
              <a:rPr lang="ko-KR" altLang="en-US" sz="1400" dirty="0"/>
              <a:t>전체 연구 설계 구조</a:t>
            </a:r>
          </a:p>
        </p:txBody>
      </p:sp>
    </p:spTree>
    <p:extLst>
      <p:ext uri="{BB962C8B-B14F-4D97-AF65-F5344CB8AC3E}">
        <p14:creationId xmlns:p14="http://schemas.microsoft.com/office/powerpoint/2010/main" val="72799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7</a:t>
            </a:fld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504921" y="756458"/>
            <a:ext cx="11450012" cy="5690380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+mn-lt"/>
              </a:rPr>
              <a:t>성능 목표</a:t>
            </a:r>
            <a:endParaRPr lang="en-US" altLang="ko-KR" b="1" dirty="0">
              <a:latin typeface="+mn-lt"/>
            </a:endParaRPr>
          </a:p>
          <a:p>
            <a:pPr lvl="1"/>
            <a:r>
              <a:rPr lang="ko-KR" altLang="en-US" dirty="0"/>
              <a:t>모든 </a:t>
            </a:r>
            <a:r>
              <a:rPr lang="en-US" altLang="ko-KR" dirty="0"/>
              <a:t>STA</a:t>
            </a:r>
            <a:r>
              <a:rPr lang="ko-KR" altLang="en-US" dirty="0"/>
              <a:t>과 </a:t>
            </a:r>
            <a:r>
              <a:rPr lang="en-US" altLang="ko-KR" dirty="0"/>
              <a:t>AP</a:t>
            </a:r>
            <a:r>
              <a:rPr lang="ko-KR" altLang="en-US" dirty="0"/>
              <a:t>가 연결될 것</a:t>
            </a:r>
            <a:endParaRPr lang="en-US" altLang="ko-KR" dirty="0"/>
          </a:p>
          <a:p>
            <a:pPr lvl="2"/>
            <a:r>
              <a:rPr lang="ko-KR" altLang="en-US" dirty="0"/>
              <a:t>필요한 </a:t>
            </a:r>
            <a:r>
              <a:rPr lang="en-US" altLang="ko-KR" dirty="0"/>
              <a:t>AP </a:t>
            </a:r>
            <a:r>
              <a:rPr lang="ko-KR" altLang="en-US" dirty="0"/>
              <a:t>개수 산정</a:t>
            </a:r>
            <a:endParaRPr lang="en-US" altLang="ko-KR" dirty="0"/>
          </a:p>
          <a:p>
            <a:pPr lvl="2"/>
            <a:r>
              <a:rPr lang="ko-KR" altLang="en-US" dirty="0"/>
              <a:t>배치 방법 제시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en-US" altLang="ko-KR" dirty="0"/>
              <a:t>STA</a:t>
            </a:r>
            <a:r>
              <a:rPr lang="ko-KR" altLang="en-US" dirty="0"/>
              <a:t>의 처리율이 </a:t>
            </a:r>
            <a:r>
              <a:rPr lang="en-US" altLang="ko-KR" dirty="0"/>
              <a:t>3Mbps</a:t>
            </a:r>
            <a:r>
              <a:rPr lang="ko-KR" altLang="en-US" dirty="0"/>
              <a:t>를 넘을 것</a:t>
            </a:r>
            <a:endParaRPr lang="en-US" altLang="ko-KR" dirty="0"/>
          </a:p>
          <a:p>
            <a:pPr lvl="2"/>
            <a:r>
              <a:rPr lang="ko-KR" altLang="en-US" dirty="0"/>
              <a:t>사람이 많은 경우</a:t>
            </a:r>
            <a:r>
              <a:rPr lang="en-US" altLang="ko-KR" dirty="0"/>
              <a:t>: 3Mbps</a:t>
            </a:r>
          </a:p>
          <a:p>
            <a:pPr lvl="2"/>
            <a:r>
              <a:rPr lang="ko-KR" altLang="en-US" dirty="0"/>
              <a:t>사람이 적은 경우</a:t>
            </a:r>
            <a:r>
              <a:rPr lang="en-US" altLang="ko-KR" dirty="0"/>
              <a:t>: 5Mbps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AP</a:t>
            </a:r>
            <a:r>
              <a:rPr lang="ko-KR" altLang="en-US" dirty="0"/>
              <a:t> 커버리지가 건물 면적 보다 클 것</a:t>
            </a:r>
            <a:endParaRPr lang="en-US" altLang="ko-KR" dirty="0"/>
          </a:p>
          <a:p>
            <a:pPr lvl="2"/>
            <a:endParaRPr lang="en-US" altLang="ko-KR" dirty="0">
              <a:latin typeface="+mn-lt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3D7C1-6878-4444-9980-9DED857E29F5}"/>
              </a:ext>
            </a:extLst>
          </p:cNvPr>
          <p:cNvSpPr txBox="1"/>
          <p:nvPr/>
        </p:nvSpPr>
        <p:spPr>
          <a:xfrm>
            <a:off x="8256240" y="5157192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7. </a:t>
            </a:r>
            <a:r>
              <a:rPr lang="ko-KR" altLang="en-US" sz="1400" dirty="0"/>
              <a:t>연구 목표 예시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4260" t="4833" r="22516" b="3099"/>
          <a:stretch/>
        </p:blipFill>
        <p:spPr>
          <a:xfrm>
            <a:off x="6960096" y="836712"/>
            <a:ext cx="4407408" cy="42885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24955" t="4520" r="22148" b="4286"/>
          <a:stretch/>
        </p:blipFill>
        <p:spPr>
          <a:xfrm>
            <a:off x="7032104" y="836712"/>
            <a:ext cx="4422299" cy="42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시뮬레이션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8</a:t>
            </a:fld>
            <a:endParaRPr lang="en-US" altLang="ko-KR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b="1" dirty="0"/>
              <a:t>MATLAB WLAN Toolbox</a:t>
            </a:r>
          </a:p>
          <a:p>
            <a:pPr lvl="1"/>
            <a:r>
              <a:rPr lang="ko-KR" altLang="en-US" dirty="0"/>
              <a:t>주요 기능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좌표를 활용한 실제 건물 모사</a:t>
            </a:r>
            <a:endParaRPr lang="en-US" altLang="ko-KR" dirty="0"/>
          </a:p>
          <a:p>
            <a:pPr lvl="2"/>
            <a:r>
              <a:rPr lang="ko-KR" altLang="en-US" dirty="0"/>
              <a:t>네트워크 및 채널을 구성하여 시나리오 모델링</a:t>
            </a:r>
            <a:endParaRPr lang="en-US" altLang="ko-KR" dirty="0"/>
          </a:p>
          <a:p>
            <a:pPr lvl="2"/>
            <a:r>
              <a:rPr lang="ko-KR" altLang="en-US" dirty="0"/>
              <a:t>다중 </a:t>
            </a:r>
            <a:r>
              <a:rPr lang="ko-KR" altLang="en-US" dirty="0" err="1"/>
              <a:t>노드</a:t>
            </a:r>
            <a:r>
              <a:rPr lang="ko-KR" altLang="en-US" dirty="0"/>
              <a:t> </a:t>
            </a:r>
            <a:r>
              <a:rPr lang="en-US" altLang="ko-KR" dirty="0"/>
              <a:t>WLAN </a:t>
            </a:r>
            <a:r>
              <a:rPr lang="ko-KR" altLang="en-US" dirty="0"/>
              <a:t>시스템을 시뮬레이션하고 통계 시각화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시나리오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Path Loss</a:t>
            </a:r>
          </a:p>
          <a:p>
            <a:pPr lvl="2"/>
            <a:r>
              <a:rPr lang="en-US" altLang="ko-KR" dirty="0"/>
              <a:t>Channel Manager</a:t>
            </a:r>
          </a:p>
          <a:p>
            <a:pPr lvl="2"/>
            <a:r>
              <a:rPr lang="en-US" altLang="ko-KR" dirty="0"/>
              <a:t>Application Layer</a:t>
            </a:r>
          </a:p>
          <a:p>
            <a:pPr lvl="2"/>
            <a:r>
              <a:rPr lang="en-US" altLang="ko-KR" dirty="0"/>
              <a:t>MAC Layer</a:t>
            </a:r>
          </a:p>
          <a:p>
            <a:pPr lvl="2"/>
            <a:r>
              <a:rPr lang="en-US" altLang="ko-KR" dirty="0"/>
              <a:t>Physical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3D7C1-6878-4444-9980-9DED857E29F5}"/>
              </a:ext>
            </a:extLst>
          </p:cNvPr>
          <p:cNvSpPr txBox="1"/>
          <p:nvPr/>
        </p:nvSpPr>
        <p:spPr>
          <a:xfrm>
            <a:off x="8112224" y="5085184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그림</a:t>
            </a:r>
            <a:r>
              <a:rPr lang="en-US" altLang="ko-KR" sz="1400" dirty="0"/>
              <a:t>8. </a:t>
            </a:r>
            <a:r>
              <a:rPr lang="ko-KR" altLang="en-US" sz="1400" dirty="0"/>
              <a:t>시뮬레이션 예시</a:t>
            </a:r>
          </a:p>
        </p:txBody>
      </p:sp>
      <p:pic>
        <p:nvPicPr>
          <p:cNvPr id="7" name="Picture 2" descr="https://kr.mathworks.com/help/examples/wlan/win64/WLANResidentialScenarioExampl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700808"/>
            <a:ext cx="415981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2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시뮬레이션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9DC6DC1-8099-4A91-8E03-E24504AF3534}" type="slidenum">
              <a:rPr lang="ko-KR" altLang="en-US" smtClean="0"/>
              <a:pPr/>
              <a:t>9</a:t>
            </a:fld>
            <a:endParaRPr lang="en-US" altLang="ko-KR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내용 개체 틀 3"/>
          <p:cNvSpPr txBox="1">
            <a:spLocks/>
          </p:cNvSpPr>
          <p:nvPr/>
        </p:nvSpPr>
        <p:spPr bwMode="auto">
          <a:xfrm>
            <a:off x="504921" y="756458"/>
            <a:ext cx="11450012" cy="569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Font typeface="Wingdings" pitchFamily="2" charset="2"/>
              <a:buChar char="v"/>
              <a:defRPr sz="2000" b="0" kern="1200" baseline="0">
                <a:ln w="9525"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–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»"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시뮬레이션 코드 구조</a:t>
            </a:r>
            <a:endParaRPr lang="en-US" altLang="ko-KR" b="1" dirty="0"/>
          </a:p>
        </p:txBody>
      </p:sp>
      <p:graphicFrame>
        <p:nvGraphicFramePr>
          <p:cNvPr id="14" name="내용 개체 틀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1697549"/>
              </p:ext>
            </p:extLst>
          </p:nvPr>
        </p:nvGraphicFramePr>
        <p:xfrm>
          <a:off x="1127448" y="1556792"/>
          <a:ext cx="9891911" cy="4471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03908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P6nTGsVpE5izGryIvQp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P6nTGsVpE5izGryIvQp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P6nTGsVpE5izGryIvQpU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pYkUTD7qABHdSGfRxOu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P6nTGsVpE5izGryIvQpU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P6nTGsVpE5izGryIvQpU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VgDfMlUYA4jayhh1HOv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9DTBptqZV2uc8jFWqjFc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8pChlaXnULdSmJ4motlV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wnYXOXLUvR45dobOFO5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bEfVRAWoJn4JJGiHEPM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YOn956YP6sfx4V7ktuW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BtcCmzjmhfJDuZhLbpvTG"/>
</p:tagLst>
</file>

<file path=ppt/theme/theme1.xml><?xml version="1.0" encoding="utf-8"?>
<a:theme xmlns:a="http://schemas.openxmlformats.org/drawingml/2006/main" name="Wide202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ide2020" id="{4604522B-4981-431D-815B-97A684704BAD}" vid="{C80A4A0F-A848-4C3D-A230-18FBA5028215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A3FFC28122AB74A97625416AC4F0F8B" ma:contentTypeVersion="0" ma:contentTypeDescription="새 문서를 만듭니다." ma:contentTypeScope="" ma:versionID="d7b95424f7ca76848c9637a17b45a329">
  <xsd:schema xmlns:xsd="http://www.w3.org/2001/XMLSchema" xmlns:p="http://schemas.microsoft.com/office/2006/metadata/properties" targetNamespace="http://schemas.microsoft.com/office/2006/metadata/properties" ma:root="true" ma:fieldsID="6d1ee5c80bf69a1ee28e268965e8a72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 ma:readOnly="true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A2D44E-77CC-4F1A-BC6E-9C5D4F04C18B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B4A07F6-8E8A-4EA7-B463-BBF3C25C7C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6187B2D2-9B8E-4A94-A31E-FE96ECDDEB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Wide2020</Template>
  <TotalTime>5791</TotalTime>
  <Words>1317</Words>
  <Application>Microsoft Office PowerPoint</Application>
  <PresentationFormat>와이드스크린</PresentationFormat>
  <Paragraphs>321</Paragraphs>
  <Slides>31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나눔고딕 ExtraBold</vt:lpstr>
      <vt:lpstr>나눔바른고딕</vt:lpstr>
      <vt:lpstr>맑은 고딕</vt:lpstr>
      <vt:lpstr>Arial</vt:lpstr>
      <vt:lpstr>Calibri</vt:lpstr>
      <vt:lpstr>Candara</vt:lpstr>
      <vt:lpstr>Consolas</vt:lpstr>
      <vt:lpstr>times</vt:lpstr>
      <vt:lpstr>Times New Roman</vt:lpstr>
      <vt:lpstr>Wingdings</vt:lpstr>
      <vt:lpstr>Wide2020</vt:lpstr>
      <vt:lpstr>PNU WiFi 무선랜 서비스  품질 분석 및 개선 연구</vt:lpstr>
      <vt:lpstr>목차</vt:lpstr>
      <vt:lpstr>연구 배경</vt:lpstr>
      <vt:lpstr>연구 배경</vt:lpstr>
      <vt:lpstr>연구 배경</vt:lpstr>
      <vt:lpstr>연구 설계</vt:lpstr>
      <vt:lpstr>연구 내용</vt:lpstr>
      <vt:lpstr>시뮬레이션</vt:lpstr>
      <vt:lpstr>시뮬레이션</vt:lpstr>
      <vt:lpstr>데이터 수집 및 정리</vt:lpstr>
      <vt:lpstr>데이터 수집 및 정리 </vt:lpstr>
      <vt:lpstr>데이터 수집 및 정리</vt:lpstr>
      <vt:lpstr>데이터 수집 및 정리</vt:lpstr>
      <vt:lpstr>데이터 수집 및 정리</vt:lpstr>
      <vt:lpstr>데이터 수집 및 정리</vt:lpstr>
      <vt:lpstr>데이터 수집 및 정리</vt:lpstr>
      <vt:lpstr>데이터 수집 및 정리</vt:lpstr>
      <vt:lpstr>데이터 수집 및 정리</vt:lpstr>
      <vt:lpstr>휴리스틱 알고리즘</vt:lpstr>
      <vt:lpstr>휴리스틱 알고리즘</vt:lpstr>
      <vt:lpstr>휴리스틱 알고리즘</vt:lpstr>
      <vt:lpstr>휴리스틱 알고리즘</vt:lpstr>
      <vt:lpstr>휴리스틱 알고리즘</vt:lpstr>
      <vt:lpstr>휴리스틱 알고리즘</vt:lpstr>
      <vt:lpstr>연구 결과 분석 및 평가</vt:lpstr>
      <vt:lpstr>연구 결과 분석 및 평가</vt:lpstr>
      <vt:lpstr>연구 결과 분석 및 평가</vt:lpstr>
      <vt:lpstr>결론</vt:lpstr>
      <vt:lpstr>결론</vt:lpstr>
      <vt:lpstr>QnA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Multiplexing</dc:title>
  <dc:subject>Multiplexing</dc:subject>
  <dc:creator>김종덕</dc:creator>
  <cp:keywords>Multiplexing, FDM, TDM, STDM</cp:keywords>
  <cp:lastModifiedBy>김 도형</cp:lastModifiedBy>
  <cp:revision>379</cp:revision>
  <dcterms:created xsi:type="dcterms:W3CDTF">1999-09-03T12:49:47Z</dcterms:created>
  <dcterms:modified xsi:type="dcterms:W3CDTF">2021-09-30T10:56:25Z</dcterms:modified>
  <cp:category>강의자료</cp:category>
  <cp:contentStatus>2008년완성본</cp:contentStatus>
</cp:coreProperties>
</file>